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48" r:id="rId1"/>
  </p:sldMasterIdLst>
  <p:notesMasterIdLst>
    <p:notesMasterId r:id="rId24"/>
  </p:notesMasterIdLst>
  <p:handoutMasterIdLst>
    <p:handoutMasterId r:id="rId25"/>
  </p:handoutMasterIdLst>
  <p:sldIdLst>
    <p:sldId id="1425" r:id="rId2"/>
    <p:sldId id="1441" r:id="rId3"/>
    <p:sldId id="1432" r:id="rId4"/>
    <p:sldId id="883" r:id="rId5"/>
    <p:sldId id="1431" r:id="rId6"/>
    <p:sldId id="1323" r:id="rId7"/>
    <p:sldId id="1317" r:id="rId8"/>
    <p:sldId id="1370" r:id="rId9"/>
    <p:sldId id="1421" r:id="rId10"/>
    <p:sldId id="1390" r:id="rId11"/>
    <p:sldId id="1422" r:id="rId12"/>
    <p:sldId id="1412" r:id="rId13"/>
    <p:sldId id="1443" r:id="rId14"/>
    <p:sldId id="1442" r:id="rId15"/>
    <p:sldId id="1424" r:id="rId16"/>
    <p:sldId id="1423" r:id="rId17"/>
    <p:sldId id="1437" r:id="rId18"/>
    <p:sldId id="1438" r:id="rId19"/>
    <p:sldId id="1439" r:id="rId20"/>
    <p:sldId id="1444" r:id="rId21"/>
    <p:sldId id="1440" r:id="rId22"/>
    <p:sldId id="1299" r:id="rId23"/>
  </p:sldIdLst>
  <p:sldSz cx="9144000" cy="6858000" type="screen4x3"/>
  <p:notesSz cx="6797675" cy="9872663"/>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ny Juul Jensen" initials="TJJ" lastIdx="2" clrIdx="0">
    <p:extLst>
      <p:ext uri="{19B8F6BF-5375-455C-9EA6-DF929625EA0E}">
        <p15:presenceInfo xmlns:p15="http://schemas.microsoft.com/office/powerpoint/2012/main" userId="S::tjj@norfors.dk::9180c636-32e3-40d1-9ccc-8e0a7863df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2639"/>
    <a:srgbClr val="BC0000"/>
    <a:srgbClr val="C82134"/>
    <a:srgbClr val="C33C3F"/>
    <a:srgbClr val="000000"/>
    <a:srgbClr val="981F2F"/>
    <a:srgbClr val="991E2B"/>
    <a:srgbClr val="6E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A42F5D-22BA-4408-866E-8A41BC328298}" v="21" dt="2023-05-24T11:42:44.77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90528" autoAdjust="0"/>
  </p:normalViewPr>
  <p:slideViewPr>
    <p:cSldViewPr snapToGrid="0" snapToObjects="1">
      <p:cViewPr varScale="1">
        <p:scale>
          <a:sx n="97" d="100"/>
          <a:sy n="97" d="100"/>
        </p:scale>
        <p:origin x="2064" y="90"/>
      </p:cViewPr>
      <p:guideLst>
        <p:guide orient="horz" pos="2160"/>
        <p:guide pos="2880"/>
      </p:guideLst>
    </p:cSldViewPr>
  </p:slideViewPr>
  <p:outlineViewPr>
    <p:cViewPr>
      <p:scale>
        <a:sx n="33" d="100"/>
        <a:sy n="33" d="100"/>
      </p:scale>
      <p:origin x="0" y="13458"/>
    </p:cViewPr>
  </p:outlineViewPr>
  <p:notesTextViewPr>
    <p:cViewPr>
      <p:scale>
        <a:sx n="100" d="100"/>
        <a:sy n="100" d="100"/>
      </p:scale>
      <p:origin x="0" y="0"/>
    </p:cViewPr>
  </p:notesTextViewPr>
  <p:sorterViewPr>
    <p:cViewPr>
      <p:scale>
        <a:sx n="130" d="100"/>
        <a:sy n="130" d="100"/>
      </p:scale>
      <p:origin x="0" y="-19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Juel Pontoppidan" userId="2ddfb4c5-3803-464f-9fdf-75a154bd1c44" providerId="ADAL" clId="{F7A42F5D-22BA-4408-866E-8A41BC328298}"/>
    <pc:docChg chg="undo custSel addSld delSld modSld sldOrd">
      <pc:chgData name="Simon Juel Pontoppidan" userId="2ddfb4c5-3803-464f-9fdf-75a154bd1c44" providerId="ADAL" clId="{F7A42F5D-22BA-4408-866E-8A41BC328298}" dt="2023-05-24T11:45:06.465" v="651" actId="1076"/>
      <pc:docMkLst>
        <pc:docMk/>
      </pc:docMkLst>
      <pc:sldChg chg="del">
        <pc:chgData name="Simon Juel Pontoppidan" userId="2ddfb4c5-3803-464f-9fdf-75a154bd1c44" providerId="ADAL" clId="{F7A42F5D-22BA-4408-866E-8A41BC328298}" dt="2023-05-24T10:20:09.136" v="0" actId="47"/>
        <pc:sldMkLst>
          <pc:docMk/>
          <pc:sldMk cId="2083593602" sldId="1282"/>
        </pc:sldMkLst>
      </pc:sldChg>
      <pc:sldChg chg="addSp delSp modSp mod">
        <pc:chgData name="Simon Juel Pontoppidan" userId="2ddfb4c5-3803-464f-9fdf-75a154bd1c44" providerId="ADAL" clId="{F7A42F5D-22BA-4408-866E-8A41BC328298}" dt="2023-05-24T10:22:48.924" v="12" actId="1076"/>
        <pc:sldMkLst>
          <pc:docMk/>
          <pc:sldMk cId="2655717869" sldId="1412"/>
        </pc:sldMkLst>
        <pc:spChg chg="mod">
          <ac:chgData name="Simon Juel Pontoppidan" userId="2ddfb4c5-3803-464f-9fdf-75a154bd1c44" providerId="ADAL" clId="{F7A42F5D-22BA-4408-866E-8A41BC328298}" dt="2023-05-24T10:22:30.989" v="7" actId="20577"/>
          <ac:spMkLst>
            <pc:docMk/>
            <pc:sldMk cId="2655717869" sldId="1412"/>
            <ac:spMk id="10" creationId="{E02004DC-67B7-0F25-EC0D-7733C302468F}"/>
          </ac:spMkLst>
        </pc:spChg>
        <pc:picChg chg="del">
          <ac:chgData name="Simon Juel Pontoppidan" userId="2ddfb4c5-3803-464f-9fdf-75a154bd1c44" providerId="ADAL" clId="{F7A42F5D-22BA-4408-866E-8A41BC328298}" dt="2023-05-24T10:22:33.954" v="8" actId="478"/>
          <ac:picMkLst>
            <pc:docMk/>
            <pc:sldMk cId="2655717869" sldId="1412"/>
            <ac:picMk id="3" creationId="{066AE04A-73D9-3E5B-9AA8-71E969A13EF6}"/>
          </ac:picMkLst>
        </pc:picChg>
        <pc:picChg chg="add mod">
          <ac:chgData name="Simon Juel Pontoppidan" userId="2ddfb4c5-3803-464f-9fdf-75a154bd1c44" providerId="ADAL" clId="{F7A42F5D-22BA-4408-866E-8A41BC328298}" dt="2023-05-24T10:22:48.924" v="12" actId="1076"/>
          <ac:picMkLst>
            <pc:docMk/>
            <pc:sldMk cId="2655717869" sldId="1412"/>
            <ac:picMk id="4" creationId="{08739405-3315-5CC2-B363-C455DE0C2888}"/>
          </ac:picMkLst>
        </pc:picChg>
      </pc:sldChg>
      <pc:sldChg chg="delSp modSp mod">
        <pc:chgData name="Simon Juel Pontoppidan" userId="2ddfb4c5-3803-464f-9fdf-75a154bd1c44" providerId="ADAL" clId="{F7A42F5D-22BA-4408-866E-8A41BC328298}" dt="2023-05-24T11:38:08.660" v="440" actId="20577"/>
        <pc:sldMkLst>
          <pc:docMk/>
          <pc:sldMk cId="2238493851" sldId="1424"/>
        </pc:sldMkLst>
        <pc:spChg chg="mod">
          <ac:chgData name="Simon Juel Pontoppidan" userId="2ddfb4c5-3803-464f-9fdf-75a154bd1c44" providerId="ADAL" clId="{F7A42F5D-22BA-4408-866E-8A41BC328298}" dt="2023-05-24T11:38:08.660" v="440" actId="20577"/>
          <ac:spMkLst>
            <pc:docMk/>
            <pc:sldMk cId="2238493851" sldId="1424"/>
            <ac:spMk id="15" creationId="{3FCD8C29-CE51-B006-E63E-580B7A8135B9}"/>
          </ac:spMkLst>
        </pc:spChg>
        <pc:spChg chg="del">
          <ac:chgData name="Simon Juel Pontoppidan" userId="2ddfb4c5-3803-464f-9fdf-75a154bd1c44" providerId="ADAL" clId="{F7A42F5D-22BA-4408-866E-8A41BC328298}" dt="2023-05-24T11:35:35.051" v="420" actId="478"/>
          <ac:spMkLst>
            <pc:docMk/>
            <pc:sldMk cId="2238493851" sldId="1424"/>
            <ac:spMk id="17" creationId="{FF2B3BA0-06A0-B862-7BDC-4756F5FE8C90}"/>
          </ac:spMkLst>
        </pc:spChg>
      </pc:sldChg>
      <pc:sldChg chg="del">
        <pc:chgData name="Simon Juel Pontoppidan" userId="2ddfb4c5-3803-464f-9fdf-75a154bd1c44" providerId="ADAL" clId="{F7A42F5D-22BA-4408-866E-8A41BC328298}" dt="2023-05-24T10:24:08.608" v="13" actId="47"/>
        <pc:sldMkLst>
          <pc:docMk/>
          <pc:sldMk cId="1704928061" sldId="1430"/>
        </pc:sldMkLst>
      </pc:sldChg>
      <pc:sldChg chg="del">
        <pc:chgData name="Simon Juel Pontoppidan" userId="2ddfb4c5-3803-464f-9fdf-75a154bd1c44" providerId="ADAL" clId="{F7A42F5D-22BA-4408-866E-8A41BC328298}" dt="2023-05-24T10:24:56.802" v="16" actId="47"/>
        <pc:sldMkLst>
          <pc:docMk/>
          <pc:sldMk cId="2511244043" sldId="1433"/>
        </pc:sldMkLst>
      </pc:sldChg>
      <pc:sldChg chg="del">
        <pc:chgData name="Simon Juel Pontoppidan" userId="2ddfb4c5-3803-464f-9fdf-75a154bd1c44" providerId="ADAL" clId="{F7A42F5D-22BA-4408-866E-8A41BC328298}" dt="2023-05-24T10:24:58.436" v="17" actId="47"/>
        <pc:sldMkLst>
          <pc:docMk/>
          <pc:sldMk cId="2301135584" sldId="1434"/>
        </pc:sldMkLst>
      </pc:sldChg>
      <pc:sldChg chg="del">
        <pc:chgData name="Simon Juel Pontoppidan" userId="2ddfb4c5-3803-464f-9fdf-75a154bd1c44" providerId="ADAL" clId="{F7A42F5D-22BA-4408-866E-8A41BC328298}" dt="2023-05-24T10:24:10.106" v="14" actId="47"/>
        <pc:sldMkLst>
          <pc:docMk/>
          <pc:sldMk cId="1696298656" sldId="1435"/>
        </pc:sldMkLst>
      </pc:sldChg>
      <pc:sldChg chg="del">
        <pc:chgData name="Simon Juel Pontoppidan" userId="2ddfb4c5-3803-464f-9fdf-75a154bd1c44" providerId="ADAL" clId="{F7A42F5D-22BA-4408-866E-8A41BC328298}" dt="2023-05-24T10:24:11.647" v="15" actId="47"/>
        <pc:sldMkLst>
          <pc:docMk/>
          <pc:sldMk cId="2890941856" sldId="1436"/>
        </pc:sldMkLst>
      </pc:sldChg>
      <pc:sldChg chg="addSp delSp modSp mod modNotesTx">
        <pc:chgData name="Simon Juel Pontoppidan" userId="2ddfb4c5-3803-464f-9fdf-75a154bd1c44" providerId="ADAL" clId="{F7A42F5D-22BA-4408-866E-8A41BC328298}" dt="2023-05-24T11:37:37.876" v="434"/>
        <pc:sldMkLst>
          <pc:docMk/>
          <pc:sldMk cId="2086158471" sldId="1437"/>
        </pc:sldMkLst>
        <pc:picChg chg="add mod">
          <ac:chgData name="Simon Juel Pontoppidan" userId="2ddfb4c5-3803-464f-9fdf-75a154bd1c44" providerId="ADAL" clId="{F7A42F5D-22BA-4408-866E-8A41BC328298}" dt="2023-05-24T10:34:12.221" v="27" actId="1076"/>
          <ac:picMkLst>
            <pc:docMk/>
            <pc:sldMk cId="2086158471" sldId="1437"/>
            <ac:picMk id="5" creationId="{D420DD88-26FA-1B02-0D09-5BF1F5BCEEEE}"/>
          </ac:picMkLst>
        </pc:picChg>
        <pc:picChg chg="del">
          <ac:chgData name="Simon Juel Pontoppidan" userId="2ddfb4c5-3803-464f-9fdf-75a154bd1c44" providerId="ADAL" clId="{F7A42F5D-22BA-4408-866E-8A41BC328298}" dt="2023-05-24T10:33:46.250" v="18" actId="478"/>
          <ac:picMkLst>
            <pc:docMk/>
            <pc:sldMk cId="2086158471" sldId="1437"/>
            <ac:picMk id="6" creationId="{65AF6832-4532-F7CD-A2C8-9C233858D83C}"/>
          </ac:picMkLst>
        </pc:picChg>
      </pc:sldChg>
      <pc:sldChg chg="addSp modSp mod">
        <pc:chgData name="Simon Juel Pontoppidan" userId="2ddfb4c5-3803-464f-9fdf-75a154bd1c44" providerId="ADAL" clId="{F7A42F5D-22BA-4408-866E-8A41BC328298}" dt="2023-05-24T11:37:02.722" v="428" actId="122"/>
        <pc:sldMkLst>
          <pc:docMk/>
          <pc:sldMk cId="1708468654" sldId="1438"/>
        </pc:sldMkLst>
        <pc:spChg chg="add mod">
          <ac:chgData name="Simon Juel Pontoppidan" userId="2ddfb4c5-3803-464f-9fdf-75a154bd1c44" providerId="ADAL" clId="{F7A42F5D-22BA-4408-866E-8A41BC328298}" dt="2023-05-24T11:37:02.722" v="428" actId="122"/>
          <ac:spMkLst>
            <pc:docMk/>
            <pc:sldMk cId="1708468654" sldId="1438"/>
            <ac:spMk id="2" creationId="{DEC18FF3-1E0A-813A-D0A0-A84B84549A3C}"/>
          </ac:spMkLst>
        </pc:spChg>
        <pc:picChg chg="mod">
          <ac:chgData name="Simon Juel Pontoppidan" userId="2ddfb4c5-3803-464f-9fdf-75a154bd1c44" providerId="ADAL" clId="{F7A42F5D-22BA-4408-866E-8A41BC328298}" dt="2023-05-24T11:36:06.883" v="422" actId="1076"/>
          <ac:picMkLst>
            <pc:docMk/>
            <pc:sldMk cId="1708468654" sldId="1438"/>
            <ac:picMk id="6" creationId="{FB177BFF-D1C4-3EFE-6DCD-BB01B84CBE37}"/>
          </ac:picMkLst>
        </pc:picChg>
      </pc:sldChg>
      <pc:sldChg chg="addSp delSp modSp new mod">
        <pc:chgData name="Simon Juel Pontoppidan" userId="2ddfb4c5-3803-464f-9fdf-75a154bd1c44" providerId="ADAL" clId="{F7A42F5D-22BA-4408-866E-8A41BC328298}" dt="2023-05-24T10:45:12.171" v="80" actId="1076"/>
        <pc:sldMkLst>
          <pc:docMk/>
          <pc:sldMk cId="3849360652" sldId="1440"/>
        </pc:sldMkLst>
        <pc:spChg chg="del">
          <ac:chgData name="Simon Juel Pontoppidan" userId="2ddfb4c5-3803-464f-9fdf-75a154bd1c44" providerId="ADAL" clId="{F7A42F5D-22BA-4408-866E-8A41BC328298}" dt="2023-05-24T10:44:10.124" v="56" actId="931"/>
          <ac:spMkLst>
            <pc:docMk/>
            <pc:sldMk cId="3849360652" sldId="1440"/>
            <ac:spMk id="2" creationId="{EF21339B-F260-A997-8B2A-9A3DAC58BF2F}"/>
          </ac:spMkLst>
        </pc:spChg>
        <pc:spChg chg="del mod">
          <ac:chgData name="Simon Juel Pontoppidan" userId="2ddfb4c5-3803-464f-9fdf-75a154bd1c44" providerId="ADAL" clId="{F7A42F5D-22BA-4408-866E-8A41BC328298}" dt="2023-05-24T10:43:49.614" v="32" actId="478"/>
          <ac:spMkLst>
            <pc:docMk/>
            <pc:sldMk cId="3849360652" sldId="1440"/>
            <ac:spMk id="3" creationId="{84F17D3C-1A49-B58B-1E8A-D7BA95E7CF16}"/>
          </ac:spMkLst>
        </pc:spChg>
        <pc:spChg chg="add del mod">
          <ac:chgData name="Simon Juel Pontoppidan" userId="2ddfb4c5-3803-464f-9fdf-75a154bd1c44" providerId="ADAL" clId="{F7A42F5D-22BA-4408-866E-8A41BC328298}" dt="2023-05-24T10:43:52.737" v="34" actId="478"/>
          <ac:spMkLst>
            <pc:docMk/>
            <pc:sldMk cId="3849360652" sldId="1440"/>
            <ac:spMk id="5" creationId="{6A1F3C8C-4791-AA34-5764-38C4C99E410E}"/>
          </ac:spMkLst>
        </pc:spChg>
        <pc:spChg chg="add mod">
          <ac:chgData name="Simon Juel Pontoppidan" userId="2ddfb4c5-3803-464f-9fdf-75a154bd1c44" providerId="ADAL" clId="{F7A42F5D-22BA-4408-866E-8A41BC328298}" dt="2023-05-24T10:44:04.238" v="55" actId="20577"/>
          <ac:spMkLst>
            <pc:docMk/>
            <pc:sldMk cId="3849360652" sldId="1440"/>
            <ac:spMk id="6" creationId="{2475D09F-E244-3C9A-8B4D-EFD23D8E7EED}"/>
          </ac:spMkLst>
        </pc:spChg>
        <pc:spChg chg="add del mod">
          <ac:chgData name="Simon Juel Pontoppidan" userId="2ddfb4c5-3803-464f-9fdf-75a154bd1c44" providerId="ADAL" clId="{F7A42F5D-22BA-4408-866E-8A41BC328298}" dt="2023-05-24T10:44:23.634" v="63" actId="478"/>
          <ac:spMkLst>
            <pc:docMk/>
            <pc:sldMk cId="3849360652" sldId="1440"/>
            <ac:spMk id="10" creationId="{25F301F7-3CBE-C36A-A359-81F151E8D928}"/>
          </ac:spMkLst>
        </pc:spChg>
        <pc:picChg chg="add del mod">
          <ac:chgData name="Simon Juel Pontoppidan" userId="2ddfb4c5-3803-464f-9fdf-75a154bd1c44" providerId="ADAL" clId="{F7A42F5D-22BA-4408-866E-8A41BC328298}" dt="2023-05-24T10:44:21.044" v="62" actId="478"/>
          <ac:picMkLst>
            <pc:docMk/>
            <pc:sldMk cId="3849360652" sldId="1440"/>
            <ac:picMk id="8" creationId="{007C7DB9-EF25-9390-6451-D8980E930BC1}"/>
          </ac:picMkLst>
        </pc:picChg>
        <pc:picChg chg="add mod">
          <ac:chgData name="Simon Juel Pontoppidan" userId="2ddfb4c5-3803-464f-9fdf-75a154bd1c44" providerId="ADAL" clId="{F7A42F5D-22BA-4408-866E-8A41BC328298}" dt="2023-05-24T10:45:12.171" v="80" actId="1076"/>
          <ac:picMkLst>
            <pc:docMk/>
            <pc:sldMk cId="3849360652" sldId="1440"/>
            <ac:picMk id="12" creationId="{DB0985D7-45B7-E35B-4ADD-3D8A96C8E6B2}"/>
          </ac:picMkLst>
        </pc:picChg>
        <pc:picChg chg="add mod">
          <ac:chgData name="Simon Juel Pontoppidan" userId="2ddfb4c5-3803-464f-9fdf-75a154bd1c44" providerId="ADAL" clId="{F7A42F5D-22BA-4408-866E-8A41BC328298}" dt="2023-05-24T10:45:08.369" v="78" actId="1076"/>
          <ac:picMkLst>
            <pc:docMk/>
            <pc:sldMk cId="3849360652" sldId="1440"/>
            <ac:picMk id="14" creationId="{9D100D09-47E0-6E5F-18C4-0DD1E201D5CD}"/>
          </ac:picMkLst>
        </pc:picChg>
      </pc:sldChg>
      <pc:sldChg chg="addSp delSp modSp new mod">
        <pc:chgData name="Simon Juel Pontoppidan" userId="2ddfb4c5-3803-464f-9fdf-75a154bd1c44" providerId="ADAL" clId="{F7A42F5D-22BA-4408-866E-8A41BC328298}" dt="2023-05-24T11:45:06.465" v="651" actId="1076"/>
        <pc:sldMkLst>
          <pc:docMk/>
          <pc:sldMk cId="2613140646" sldId="1441"/>
        </pc:sldMkLst>
        <pc:spChg chg="del">
          <ac:chgData name="Simon Juel Pontoppidan" userId="2ddfb4c5-3803-464f-9fdf-75a154bd1c44" providerId="ADAL" clId="{F7A42F5D-22BA-4408-866E-8A41BC328298}" dt="2023-05-24T10:46:59.278" v="83" actId="478"/>
          <ac:spMkLst>
            <pc:docMk/>
            <pc:sldMk cId="2613140646" sldId="1441"/>
            <ac:spMk id="2" creationId="{B5794339-D8B9-8E54-0BEC-0268DEEB3C03}"/>
          </ac:spMkLst>
        </pc:spChg>
        <pc:spChg chg="del">
          <ac:chgData name="Simon Juel Pontoppidan" userId="2ddfb4c5-3803-464f-9fdf-75a154bd1c44" providerId="ADAL" clId="{F7A42F5D-22BA-4408-866E-8A41BC328298}" dt="2023-05-24T10:46:58.223" v="82" actId="478"/>
          <ac:spMkLst>
            <pc:docMk/>
            <pc:sldMk cId="2613140646" sldId="1441"/>
            <ac:spMk id="3" creationId="{F12A6CDF-C8B2-D20E-F357-CD10737DBAFC}"/>
          </ac:spMkLst>
        </pc:spChg>
        <pc:spChg chg="add mod">
          <ac:chgData name="Simon Juel Pontoppidan" userId="2ddfb4c5-3803-464f-9fdf-75a154bd1c44" providerId="ADAL" clId="{F7A42F5D-22BA-4408-866E-8A41BC328298}" dt="2023-05-24T10:47:23.198" v="95" actId="120"/>
          <ac:spMkLst>
            <pc:docMk/>
            <pc:sldMk cId="2613140646" sldId="1441"/>
            <ac:spMk id="4" creationId="{040DBF84-84E1-A734-ECF7-FEF08D424500}"/>
          </ac:spMkLst>
        </pc:spChg>
        <pc:spChg chg="add mod">
          <ac:chgData name="Simon Juel Pontoppidan" userId="2ddfb4c5-3803-464f-9fdf-75a154bd1c44" providerId="ADAL" clId="{F7A42F5D-22BA-4408-866E-8A41BC328298}" dt="2023-05-24T11:45:06.465" v="651" actId="1076"/>
          <ac:spMkLst>
            <pc:docMk/>
            <pc:sldMk cId="2613140646" sldId="1441"/>
            <ac:spMk id="5" creationId="{E4CA2639-8EED-2DDB-8CB4-AA1A23BFC392}"/>
          </ac:spMkLst>
        </pc:spChg>
      </pc:sldChg>
      <pc:sldChg chg="addSp delSp modSp new mod">
        <pc:chgData name="Simon Juel Pontoppidan" userId="2ddfb4c5-3803-464f-9fdf-75a154bd1c44" providerId="ADAL" clId="{F7A42F5D-22BA-4408-866E-8A41BC328298}" dt="2023-05-24T11:30:56.599" v="418" actId="1440"/>
        <pc:sldMkLst>
          <pc:docMk/>
          <pc:sldMk cId="3270393296" sldId="1442"/>
        </pc:sldMkLst>
        <pc:spChg chg="del">
          <ac:chgData name="Simon Juel Pontoppidan" userId="2ddfb4c5-3803-464f-9fdf-75a154bd1c44" providerId="ADAL" clId="{F7A42F5D-22BA-4408-866E-8A41BC328298}" dt="2023-05-24T11:09:46.556" v="177" actId="478"/>
          <ac:spMkLst>
            <pc:docMk/>
            <pc:sldMk cId="3270393296" sldId="1442"/>
            <ac:spMk id="2" creationId="{FC72EEA3-0A42-5CE3-425B-36054967AF4D}"/>
          </ac:spMkLst>
        </pc:spChg>
        <pc:spChg chg="del">
          <ac:chgData name="Simon Juel Pontoppidan" userId="2ddfb4c5-3803-464f-9fdf-75a154bd1c44" providerId="ADAL" clId="{F7A42F5D-22BA-4408-866E-8A41BC328298}" dt="2023-05-24T11:12:41.939" v="194"/>
          <ac:spMkLst>
            <pc:docMk/>
            <pc:sldMk cId="3270393296" sldId="1442"/>
            <ac:spMk id="3" creationId="{30762BD2-7F6D-A736-2221-39D3BF4839F2}"/>
          </ac:spMkLst>
        </pc:spChg>
        <pc:spChg chg="add mod">
          <ac:chgData name="Simon Juel Pontoppidan" userId="2ddfb4c5-3803-464f-9fdf-75a154bd1c44" providerId="ADAL" clId="{F7A42F5D-22BA-4408-866E-8A41BC328298}" dt="2023-05-24T11:14:11.506" v="240" actId="20577"/>
          <ac:spMkLst>
            <pc:docMk/>
            <pc:sldMk cId="3270393296" sldId="1442"/>
            <ac:spMk id="10" creationId="{4E37A919-6276-3439-2DA1-BFC77A191B1D}"/>
          </ac:spMkLst>
        </pc:spChg>
        <pc:picChg chg="add del mod">
          <ac:chgData name="Simon Juel Pontoppidan" userId="2ddfb4c5-3803-464f-9fdf-75a154bd1c44" providerId="ADAL" clId="{F7A42F5D-22BA-4408-866E-8A41BC328298}" dt="2023-05-24T11:11:39.092" v="181" actId="478"/>
          <ac:picMkLst>
            <pc:docMk/>
            <pc:sldMk cId="3270393296" sldId="1442"/>
            <ac:picMk id="5" creationId="{93FB35FE-B33E-7705-0644-C842E5C821CD}"/>
          </ac:picMkLst>
        </pc:picChg>
        <pc:picChg chg="add mod">
          <ac:chgData name="Simon Juel Pontoppidan" userId="2ddfb4c5-3803-464f-9fdf-75a154bd1c44" providerId="ADAL" clId="{F7A42F5D-22BA-4408-866E-8A41BC328298}" dt="2023-05-24T11:30:56.599" v="418" actId="1440"/>
          <ac:picMkLst>
            <pc:docMk/>
            <pc:sldMk cId="3270393296" sldId="1442"/>
            <ac:picMk id="7" creationId="{D5011D02-82F1-CE3C-1B88-F58DD92E28A7}"/>
          </ac:picMkLst>
        </pc:picChg>
        <pc:picChg chg="add mod">
          <ac:chgData name="Simon Juel Pontoppidan" userId="2ddfb4c5-3803-464f-9fdf-75a154bd1c44" providerId="ADAL" clId="{F7A42F5D-22BA-4408-866E-8A41BC328298}" dt="2023-05-24T11:30:53.485" v="417" actId="1440"/>
          <ac:picMkLst>
            <pc:docMk/>
            <pc:sldMk cId="3270393296" sldId="1442"/>
            <ac:picMk id="9" creationId="{216C6993-14DF-B0A3-E71D-90E71C974D15}"/>
          </ac:picMkLst>
        </pc:picChg>
      </pc:sldChg>
      <pc:sldChg chg="addSp delSp modSp new mod ord">
        <pc:chgData name="Simon Juel Pontoppidan" userId="2ddfb4c5-3803-464f-9fdf-75a154bd1c44" providerId="ADAL" clId="{F7A42F5D-22BA-4408-866E-8A41BC328298}" dt="2023-05-24T11:29:02.827" v="415" actId="1076"/>
        <pc:sldMkLst>
          <pc:docMk/>
          <pc:sldMk cId="148497504" sldId="1443"/>
        </pc:sldMkLst>
        <pc:spChg chg="del">
          <ac:chgData name="Simon Juel Pontoppidan" userId="2ddfb4c5-3803-464f-9fdf-75a154bd1c44" providerId="ADAL" clId="{F7A42F5D-22BA-4408-866E-8A41BC328298}" dt="2023-05-24T11:14:21.144" v="242" actId="478"/>
          <ac:spMkLst>
            <pc:docMk/>
            <pc:sldMk cId="148497504" sldId="1443"/>
            <ac:spMk id="2" creationId="{EE461E0F-7545-69F9-DB7F-7B0E7EE60101}"/>
          </ac:spMkLst>
        </pc:spChg>
        <pc:spChg chg="del">
          <ac:chgData name="Simon Juel Pontoppidan" userId="2ddfb4c5-3803-464f-9fdf-75a154bd1c44" providerId="ADAL" clId="{F7A42F5D-22BA-4408-866E-8A41BC328298}" dt="2023-05-24T11:14:22.715" v="243" actId="478"/>
          <ac:spMkLst>
            <pc:docMk/>
            <pc:sldMk cId="148497504" sldId="1443"/>
            <ac:spMk id="3" creationId="{558C0670-6BF4-7DF6-44ED-EA201BA4F727}"/>
          </ac:spMkLst>
        </pc:spChg>
        <pc:spChg chg="add mod">
          <ac:chgData name="Simon Juel Pontoppidan" userId="2ddfb4c5-3803-464f-9fdf-75a154bd1c44" providerId="ADAL" clId="{F7A42F5D-22BA-4408-866E-8A41BC328298}" dt="2023-05-24T11:14:28.382" v="253" actId="20577"/>
          <ac:spMkLst>
            <pc:docMk/>
            <pc:sldMk cId="148497504" sldId="1443"/>
            <ac:spMk id="4" creationId="{8A963D68-7046-918C-59D3-155CF8631A7D}"/>
          </ac:spMkLst>
        </pc:spChg>
        <pc:spChg chg="add mod">
          <ac:chgData name="Simon Juel Pontoppidan" userId="2ddfb4c5-3803-464f-9fdf-75a154bd1c44" providerId="ADAL" clId="{F7A42F5D-22BA-4408-866E-8A41BC328298}" dt="2023-05-24T11:29:02.827" v="415" actId="1076"/>
          <ac:spMkLst>
            <pc:docMk/>
            <pc:sldMk cId="148497504" sldId="1443"/>
            <ac:spMk id="7" creationId="{84A55AD3-F0A5-3AFE-E3CE-B747FCF42E11}"/>
          </ac:spMkLst>
        </pc:spChg>
        <pc:graphicFrameChg chg="add del">
          <ac:chgData name="Simon Juel Pontoppidan" userId="2ddfb4c5-3803-464f-9fdf-75a154bd1c44" providerId="ADAL" clId="{F7A42F5D-22BA-4408-866E-8A41BC328298}" dt="2023-05-24T11:15:23.566" v="255" actId="3680"/>
          <ac:graphicFrameMkLst>
            <pc:docMk/>
            <pc:sldMk cId="148497504" sldId="1443"/>
            <ac:graphicFrameMk id="5" creationId="{B3C5FBB8-F66D-DF17-0334-E31FB04E6AED}"/>
          </ac:graphicFrameMkLst>
        </pc:graphicFrameChg>
        <pc:graphicFrameChg chg="add mod modGraphic">
          <ac:chgData name="Simon Juel Pontoppidan" userId="2ddfb4c5-3803-464f-9fdf-75a154bd1c44" providerId="ADAL" clId="{F7A42F5D-22BA-4408-866E-8A41BC328298}" dt="2023-05-24T11:20:45.606" v="390" actId="20577"/>
          <ac:graphicFrameMkLst>
            <pc:docMk/>
            <pc:sldMk cId="148497504" sldId="1443"/>
            <ac:graphicFrameMk id="6" creationId="{1727CB71-64C5-32CB-4526-B252AB1B89A2}"/>
          </ac:graphicFrameMkLst>
        </pc:graphicFrameChg>
      </pc:sldChg>
      <pc:sldChg chg="addSp delSp modSp new mod">
        <pc:chgData name="Simon Juel Pontoppidan" userId="2ddfb4c5-3803-464f-9fdf-75a154bd1c44" providerId="ADAL" clId="{F7A42F5D-22BA-4408-866E-8A41BC328298}" dt="2023-05-24T11:43:48.767" v="639" actId="20577"/>
        <pc:sldMkLst>
          <pc:docMk/>
          <pc:sldMk cId="2317518239" sldId="1444"/>
        </pc:sldMkLst>
        <pc:spChg chg="del">
          <ac:chgData name="Simon Juel Pontoppidan" userId="2ddfb4c5-3803-464f-9fdf-75a154bd1c44" providerId="ADAL" clId="{F7A42F5D-22BA-4408-866E-8A41BC328298}" dt="2023-05-24T11:39:34.804" v="443" actId="478"/>
          <ac:spMkLst>
            <pc:docMk/>
            <pc:sldMk cId="2317518239" sldId="1444"/>
            <ac:spMk id="2" creationId="{971042F5-C629-4757-6459-5E9298ECE575}"/>
          </ac:spMkLst>
        </pc:spChg>
        <pc:spChg chg="del">
          <ac:chgData name="Simon Juel Pontoppidan" userId="2ddfb4c5-3803-464f-9fdf-75a154bd1c44" providerId="ADAL" clId="{F7A42F5D-22BA-4408-866E-8A41BC328298}" dt="2023-05-24T11:39:33.671" v="442" actId="478"/>
          <ac:spMkLst>
            <pc:docMk/>
            <pc:sldMk cId="2317518239" sldId="1444"/>
            <ac:spMk id="3" creationId="{F5C98EE2-B554-374B-C41C-EB133ABF08D9}"/>
          </ac:spMkLst>
        </pc:spChg>
        <pc:spChg chg="add mod">
          <ac:chgData name="Simon Juel Pontoppidan" userId="2ddfb4c5-3803-464f-9fdf-75a154bd1c44" providerId="ADAL" clId="{F7A42F5D-22BA-4408-866E-8A41BC328298}" dt="2023-05-24T11:42:20.651" v="560" actId="20577"/>
          <ac:spMkLst>
            <pc:docMk/>
            <pc:sldMk cId="2317518239" sldId="1444"/>
            <ac:spMk id="4" creationId="{26FF29EB-148A-1578-2B7E-929A496FA151}"/>
          </ac:spMkLst>
        </pc:spChg>
        <pc:spChg chg="add mod">
          <ac:chgData name="Simon Juel Pontoppidan" userId="2ddfb4c5-3803-464f-9fdf-75a154bd1c44" providerId="ADAL" clId="{F7A42F5D-22BA-4408-866E-8A41BC328298}" dt="2023-05-24T11:43:48.767" v="639" actId="20577"/>
          <ac:spMkLst>
            <pc:docMk/>
            <pc:sldMk cId="2317518239" sldId="1444"/>
            <ac:spMk id="5" creationId="{C829857E-B106-E013-588C-6082CA379B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6" y="4"/>
            <a:ext cx="2946400" cy="494107"/>
          </a:xfrm>
          <a:prstGeom prst="rect">
            <a:avLst/>
          </a:prstGeom>
        </p:spPr>
        <p:txBody>
          <a:bodyPr vert="horz" lIns="91112" tIns="45556" rIns="91112" bIns="45556" rtlCol="0"/>
          <a:lstStyle>
            <a:lvl1pPr algn="l">
              <a:defRPr sz="1200"/>
            </a:lvl1pPr>
          </a:lstStyle>
          <a:p>
            <a:endParaRPr lang="da-DK" dirty="0"/>
          </a:p>
        </p:txBody>
      </p:sp>
      <p:sp>
        <p:nvSpPr>
          <p:cNvPr id="3" name="Pladsholder til dato 2"/>
          <p:cNvSpPr>
            <a:spLocks noGrp="1"/>
          </p:cNvSpPr>
          <p:nvPr>
            <p:ph type="dt" sz="quarter" idx="1"/>
          </p:nvPr>
        </p:nvSpPr>
        <p:spPr>
          <a:xfrm>
            <a:off x="3849694" y="4"/>
            <a:ext cx="2946400" cy="494107"/>
          </a:xfrm>
          <a:prstGeom prst="rect">
            <a:avLst/>
          </a:prstGeom>
        </p:spPr>
        <p:txBody>
          <a:bodyPr vert="horz" lIns="91112" tIns="45556" rIns="91112" bIns="45556" rtlCol="0"/>
          <a:lstStyle>
            <a:lvl1pPr algn="r">
              <a:defRPr sz="1200"/>
            </a:lvl1pPr>
          </a:lstStyle>
          <a:p>
            <a:fld id="{06B5CD13-8DBB-4D47-B07C-0D747122F7A1}" type="datetimeFigureOut">
              <a:rPr lang="da-DK" smtClean="0"/>
              <a:t>24-05-2023</a:t>
            </a:fld>
            <a:endParaRPr lang="da-DK" dirty="0"/>
          </a:p>
        </p:txBody>
      </p:sp>
      <p:sp>
        <p:nvSpPr>
          <p:cNvPr id="4" name="Pladsholder til sidefod 3"/>
          <p:cNvSpPr>
            <a:spLocks noGrp="1"/>
          </p:cNvSpPr>
          <p:nvPr>
            <p:ph type="ftr" sz="quarter" idx="2"/>
          </p:nvPr>
        </p:nvSpPr>
        <p:spPr>
          <a:xfrm>
            <a:off x="6" y="9376985"/>
            <a:ext cx="2946400" cy="494107"/>
          </a:xfrm>
          <a:prstGeom prst="rect">
            <a:avLst/>
          </a:prstGeom>
        </p:spPr>
        <p:txBody>
          <a:bodyPr vert="horz" lIns="91112" tIns="45556" rIns="91112" bIns="45556" rtlCol="0" anchor="b"/>
          <a:lstStyle>
            <a:lvl1pPr algn="l">
              <a:defRPr sz="1200"/>
            </a:lvl1pPr>
          </a:lstStyle>
          <a:p>
            <a:endParaRPr lang="da-DK" dirty="0"/>
          </a:p>
        </p:txBody>
      </p:sp>
      <p:sp>
        <p:nvSpPr>
          <p:cNvPr id="5" name="Pladsholder til diasnummer 4"/>
          <p:cNvSpPr>
            <a:spLocks noGrp="1"/>
          </p:cNvSpPr>
          <p:nvPr>
            <p:ph type="sldNum" sz="quarter" idx="3"/>
          </p:nvPr>
        </p:nvSpPr>
        <p:spPr>
          <a:xfrm>
            <a:off x="3849694" y="9376985"/>
            <a:ext cx="2946400" cy="494107"/>
          </a:xfrm>
          <a:prstGeom prst="rect">
            <a:avLst/>
          </a:prstGeom>
        </p:spPr>
        <p:txBody>
          <a:bodyPr vert="horz" lIns="91112" tIns="45556" rIns="91112" bIns="45556" rtlCol="0" anchor="b"/>
          <a:lstStyle>
            <a:lvl1pPr algn="r">
              <a:defRPr sz="1200"/>
            </a:lvl1pPr>
          </a:lstStyle>
          <a:p>
            <a:fld id="{00E840A9-19B8-4EBE-9E49-A5B9CCDBE46B}" type="slidenum">
              <a:rPr lang="da-DK" smtClean="0"/>
              <a:t>‹nr.›</a:t>
            </a:fld>
            <a:endParaRPr lang="da-DK" dirty="0"/>
          </a:p>
        </p:txBody>
      </p:sp>
    </p:spTree>
    <p:extLst>
      <p:ext uri="{BB962C8B-B14F-4D97-AF65-F5344CB8AC3E}">
        <p14:creationId xmlns:p14="http://schemas.microsoft.com/office/powerpoint/2010/main" val="2511122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8"/>
            <a:ext cx="2945659" cy="493632"/>
          </a:xfrm>
          <a:prstGeom prst="rect">
            <a:avLst/>
          </a:prstGeom>
        </p:spPr>
        <p:txBody>
          <a:bodyPr vert="horz" lIns="91112" tIns="45556" rIns="91112" bIns="45556" rtlCol="0"/>
          <a:lstStyle>
            <a:lvl1pPr algn="l">
              <a:defRPr sz="1200"/>
            </a:lvl1pPr>
          </a:lstStyle>
          <a:p>
            <a:endParaRPr lang="da-DK" dirty="0"/>
          </a:p>
        </p:txBody>
      </p:sp>
      <p:sp>
        <p:nvSpPr>
          <p:cNvPr id="3" name="Pladsholder til dato 2"/>
          <p:cNvSpPr>
            <a:spLocks noGrp="1"/>
          </p:cNvSpPr>
          <p:nvPr>
            <p:ph type="dt" idx="1"/>
          </p:nvPr>
        </p:nvSpPr>
        <p:spPr>
          <a:xfrm>
            <a:off x="3850446" y="8"/>
            <a:ext cx="2945659" cy="493632"/>
          </a:xfrm>
          <a:prstGeom prst="rect">
            <a:avLst/>
          </a:prstGeom>
        </p:spPr>
        <p:txBody>
          <a:bodyPr vert="horz" lIns="91112" tIns="45556" rIns="91112" bIns="45556" rtlCol="0"/>
          <a:lstStyle>
            <a:lvl1pPr algn="r">
              <a:defRPr sz="1200"/>
            </a:lvl1pPr>
          </a:lstStyle>
          <a:p>
            <a:fld id="{194807E0-2813-4233-A533-42AA9F1A48E2}" type="datetimeFigureOut">
              <a:rPr lang="da-DK" smtClean="0"/>
              <a:t>24-05-2023</a:t>
            </a:fld>
            <a:endParaRPr lang="da-DK" dirty="0"/>
          </a:p>
        </p:txBody>
      </p:sp>
      <p:sp>
        <p:nvSpPr>
          <p:cNvPr id="4" name="Pladsholder til diasbillede 3"/>
          <p:cNvSpPr>
            <a:spLocks noGrp="1" noRot="1" noChangeAspect="1"/>
          </p:cNvSpPr>
          <p:nvPr>
            <p:ph type="sldImg" idx="2"/>
          </p:nvPr>
        </p:nvSpPr>
        <p:spPr>
          <a:xfrm>
            <a:off x="930275" y="739775"/>
            <a:ext cx="4937125" cy="3702050"/>
          </a:xfrm>
          <a:prstGeom prst="rect">
            <a:avLst/>
          </a:prstGeom>
          <a:noFill/>
          <a:ln w="12700">
            <a:solidFill>
              <a:prstClr val="black"/>
            </a:solidFill>
          </a:ln>
        </p:spPr>
        <p:txBody>
          <a:bodyPr vert="horz" lIns="91112" tIns="45556" rIns="91112" bIns="45556" rtlCol="0" anchor="ctr"/>
          <a:lstStyle/>
          <a:p>
            <a:endParaRPr lang="da-DK" dirty="0"/>
          </a:p>
        </p:txBody>
      </p:sp>
      <p:sp>
        <p:nvSpPr>
          <p:cNvPr id="5" name="Pladsholder til noter 4"/>
          <p:cNvSpPr>
            <a:spLocks noGrp="1"/>
          </p:cNvSpPr>
          <p:nvPr>
            <p:ph type="body" sz="quarter" idx="3"/>
          </p:nvPr>
        </p:nvSpPr>
        <p:spPr>
          <a:xfrm>
            <a:off x="679768" y="4689521"/>
            <a:ext cx="5438140" cy="4442699"/>
          </a:xfrm>
          <a:prstGeom prst="rect">
            <a:avLst/>
          </a:prstGeom>
        </p:spPr>
        <p:txBody>
          <a:bodyPr vert="horz" lIns="91112" tIns="45556" rIns="91112" bIns="45556"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2" y="9377324"/>
            <a:ext cx="2945659" cy="493632"/>
          </a:xfrm>
          <a:prstGeom prst="rect">
            <a:avLst/>
          </a:prstGeom>
        </p:spPr>
        <p:txBody>
          <a:bodyPr vert="horz" lIns="91112" tIns="45556" rIns="91112" bIns="45556" rtlCol="0" anchor="b"/>
          <a:lstStyle>
            <a:lvl1pPr algn="l">
              <a:defRPr sz="1200"/>
            </a:lvl1pPr>
          </a:lstStyle>
          <a:p>
            <a:endParaRPr lang="da-DK" dirty="0"/>
          </a:p>
        </p:txBody>
      </p:sp>
      <p:sp>
        <p:nvSpPr>
          <p:cNvPr id="7" name="Pladsholder til diasnummer 6"/>
          <p:cNvSpPr>
            <a:spLocks noGrp="1"/>
          </p:cNvSpPr>
          <p:nvPr>
            <p:ph type="sldNum" sz="quarter" idx="5"/>
          </p:nvPr>
        </p:nvSpPr>
        <p:spPr>
          <a:xfrm>
            <a:off x="3850446" y="9377324"/>
            <a:ext cx="2945659" cy="493632"/>
          </a:xfrm>
          <a:prstGeom prst="rect">
            <a:avLst/>
          </a:prstGeom>
        </p:spPr>
        <p:txBody>
          <a:bodyPr vert="horz" lIns="91112" tIns="45556" rIns="91112" bIns="45556" rtlCol="0" anchor="b"/>
          <a:lstStyle>
            <a:lvl1pPr algn="r">
              <a:defRPr sz="1200"/>
            </a:lvl1pPr>
          </a:lstStyle>
          <a:p>
            <a:fld id="{72BE5684-CA94-401C-A6FF-FE2B082E8EB1}" type="slidenum">
              <a:rPr lang="da-DK" smtClean="0"/>
              <a:t>‹nr.›</a:t>
            </a:fld>
            <a:endParaRPr lang="da-DK" dirty="0"/>
          </a:p>
        </p:txBody>
      </p:sp>
    </p:spTree>
    <p:extLst>
      <p:ext uri="{BB962C8B-B14F-4D97-AF65-F5344CB8AC3E}">
        <p14:creationId xmlns:p14="http://schemas.microsoft.com/office/powerpoint/2010/main" val="937142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i="0" u="none" strike="noStrike" baseline="0" dirty="0">
                <a:solidFill>
                  <a:srgbClr val="000000"/>
                </a:solidFill>
                <a:latin typeface="Verdana" panose="020B0604030504040204" pitchFamily="34" charset="0"/>
              </a:rPr>
              <a:t>Norfors har i kraft af det udstrakte fjernvarmenet, der forsyner ca. 442 </a:t>
            </a:r>
            <a:r>
              <a:rPr lang="da-DK" sz="1800" b="0" i="0" u="none" strike="noStrike" baseline="0" dirty="0" err="1">
                <a:solidFill>
                  <a:srgbClr val="000000"/>
                </a:solidFill>
                <a:latin typeface="Verdana" panose="020B0604030504040204" pitchFamily="34" charset="0"/>
              </a:rPr>
              <a:t>GWh</a:t>
            </a:r>
            <a:r>
              <a:rPr lang="da-DK" sz="1800" b="0" i="0" u="none" strike="noStrike" baseline="0" dirty="0">
                <a:solidFill>
                  <a:srgbClr val="000000"/>
                </a:solidFill>
                <a:latin typeface="Verdana" panose="020B0604030504040204" pitchFamily="34" charset="0"/>
              </a:rPr>
              <a:t> med primært affaldskraftvarme og biomassekraftvarme, et godt udgangspunkt for at udbygge nettet yderligere med ca. 666 </a:t>
            </a:r>
            <a:r>
              <a:rPr lang="da-DK" sz="1800" b="0" i="0" u="none" strike="noStrike" baseline="0" dirty="0" err="1">
                <a:solidFill>
                  <a:srgbClr val="000000"/>
                </a:solidFill>
                <a:latin typeface="Verdana" panose="020B0604030504040204" pitchFamily="34" charset="0"/>
              </a:rPr>
              <a:t>GWh</a:t>
            </a:r>
            <a:r>
              <a:rPr lang="da-DK" sz="1800" b="0" i="0" u="none" strike="noStrike" baseline="0" dirty="0">
                <a:solidFill>
                  <a:srgbClr val="000000"/>
                </a:solidFill>
                <a:latin typeface="Verdana" panose="020B0604030504040204" pitchFamily="34" charset="0"/>
              </a:rPr>
              <a:t>, som det samlede udbygningspotentiale er opgjort til i 2032. </a:t>
            </a:r>
            <a:endParaRPr lang="da-DK" dirty="0"/>
          </a:p>
        </p:txBody>
      </p:sp>
      <p:sp>
        <p:nvSpPr>
          <p:cNvPr id="4" name="Pladsholder til slidenummer 3"/>
          <p:cNvSpPr>
            <a:spLocks noGrp="1"/>
          </p:cNvSpPr>
          <p:nvPr>
            <p:ph type="sldNum" sz="quarter" idx="5"/>
          </p:nvPr>
        </p:nvSpPr>
        <p:spPr/>
        <p:txBody>
          <a:bodyPr/>
          <a:lstStyle/>
          <a:p>
            <a:fld id="{72BE5684-CA94-401C-A6FF-FE2B082E8EB1}" type="slidenum">
              <a:rPr lang="da-DK" smtClean="0"/>
              <a:t>11</a:t>
            </a:fld>
            <a:endParaRPr lang="da-DK" dirty="0"/>
          </a:p>
        </p:txBody>
      </p:sp>
    </p:spTree>
    <p:extLst>
      <p:ext uri="{BB962C8B-B14F-4D97-AF65-F5344CB8AC3E}">
        <p14:creationId xmlns:p14="http://schemas.microsoft.com/office/powerpoint/2010/main" val="488310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i="0" u="none" strike="noStrike" baseline="0" dirty="0">
                <a:solidFill>
                  <a:srgbClr val="000000"/>
                </a:solidFill>
                <a:latin typeface="Verdana" panose="020B0604030504040204" pitchFamily="34" charset="0"/>
              </a:rPr>
              <a:t>Et samlet varmebehov på 123.662 MWh/år, der er fordelt på 4.903kundetilslutninger.</a:t>
            </a:r>
          </a:p>
          <a:p>
            <a:r>
              <a:rPr lang="da-DK" sz="1800" b="0" i="0" u="none" strike="noStrike" baseline="0" dirty="0">
                <a:solidFill>
                  <a:srgbClr val="000000"/>
                </a:solidFill>
                <a:latin typeface="Verdana" panose="020B0604030504040204" pitchFamily="34" charset="0"/>
              </a:rPr>
              <a:t>Hvis dette skal lade sig gøre, skal der først og fremmest findes placering for henholdsvis 25 MW </a:t>
            </a:r>
            <a:r>
              <a:rPr lang="da-DK" sz="1800" b="0" i="0" u="none" strike="noStrike" baseline="0" dirty="0" err="1">
                <a:solidFill>
                  <a:srgbClr val="000000"/>
                </a:solidFill>
                <a:latin typeface="Verdana" panose="020B0604030504040204" pitchFamily="34" charset="0"/>
              </a:rPr>
              <a:t>grundlast</a:t>
            </a:r>
            <a:r>
              <a:rPr lang="da-DK" sz="1800" b="0" i="0" u="none" strike="noStrike" baseline="0" dirty="0">
                <a:solidFill>
                  <a:srgbClr val="000000"/>
                </a:solidFill>
                <a:latin typeface="Verdana" panose="020B0604030504040204" pitchFamily="34" charset="0"/>
              </a:rPr>
              <a:t> og 16 MW spidslast. </a:t>
            </a:r>
          </a:p>
          <a:p>
            <a:r>
              <a:rPr lang="da-DK" sz="1800" b="0" i="0" u="none" strike="noStrike" baseline="0">
                <a:solidFill>
                  <a:srgbClr val="000000"/>
                </a:solidFill>
                <a:latin typeface="Verdana" panose="020B0604030504040204" pitchFamily="34" charset="0"/>
              </a:rPr>
              <a:t>Det vil medføre, at 64% af Fredensborg Kommune bliver fjernvarmeforsynet hvis alle områder får fjernvarme  </a:t>
            </a:r>
            <a:endParaRPr lang="da-DK" dirty="0"/>
          </a:p>
        </p:txBody>
      </p:sp>
      <p:sp>
        <p:nvSpPr>
          <p:cNvPr id="4" name="Pladsholder til slidenummer 3"/>
          <p:cNvSpPr>
            <a:spLocks noGrp="1"/>
          </p:cNvSpPr>
          <p:nvPr>
            <p:ph type="sldNum" sz="quarter" idx="5"/>
          </p:nvPr>
        </p:nvSpPr>
        <p:spPr/>
        <p:txBody>
          <a:bodyPr/>
          <a:lstStyle/>
          <a:p>
            <a:fld id="{72BE5684-CA94-401C-A6FF-FE2B082E8EB1}" type="slidenum">
              <a:rPr lang="da-DK" smtClean="0"/>
              <a:t>12</a:t>
            </a:fld>
            <a:endParaRPr lang="da-DK" dirty="0"/>
          </a:p>
        </p:txBody>
      </p:sp>
    </p:spTree>
    <p:extLst>
      <p:ext uri="{BB962C8B-B14F-4D97-AF65-F5344CB8AC3E}">
        <p14:creationId xmlns:p14="http://schemas.microsoft.com/office/powerpoint/2010/main" val="349983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i="0" u="none" strike="noStrike" baseline="0" dirty="0">
                <a:solidFill>
                  <a:srgbClr val="000000"/>
                </a:solidFill>
                <a:latin typeface="Verdana" panose="020B0604030504040204" pitchFamily="34" charset="0"/>
              </a:rPr>
              <a:t>Efter et areal er godkendt til produktionsformål, kan et anlæg stå produktionsklart efter typisk 1½-2 år. </a:t>
            </a:r>
            <a:endParaRPr lang="da-DK" dirty="0"/>
          </a:p>
        </p:txBody>
      </p:sp>
      <p:sp>
        <p:nvSpPr>
          <p:cNvPr id="4" name="Pladsholder til slidenummer 3"/>
          <p:cNvSpPr>
            <a:spLocks noGrp="1"/>
          </p:cNvSpPr>
          <p:nvPr>
            <p:ph type="sldNum" sz="quarter" idx="5"/>
          </p:nvPr>
        </p:nvSpPr>
        <p:spPr/>
        <p:txBody>
          <a:bodyPr/>
          <a:lstStyle/>
          <a:p>
            <a:fld id="{72BE5684-CA94-401C-A6FF-FE2B082E8EB1}" type="slidenum">
              <a:rPr lang="da-DK" smtClean="0"/>
              <a:t>16</a:t>
            </a:fld>
            <a:endParaRPr lang="da-DK" dirty="0"/>
          </a:p>
        </p:txBody>
      </p:sp>
    </p:spTree>
    <p:extLst>
      <p:ext uri="{BB962C8B-B14F-4D97-AF65-F5344CB8AC3E}">
        <p14:creationId xmlns:p14="http://schemas.microsoft.com/office/powerpoint/2010/main" val="1268141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Fra et projektforslag er godkendt har Norfors 5 år til at gennemføre planen.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baseline="0" dirty="0">
                <a:solidFill>
                  <a:srgbClr val="000000"/>
                </a:solidFill>
                <a:latin typeface="Verdana" panose="020B0604030504040204" pitchFamily="34" charset="0"/>
              </a:rPr>
              <a:t>Før projektforslagene kan realiseres i henhold til udrulning af fjernvarme i områderne, skal der dokumenteres en positiv samfund-, selskabs- og brugerøkonomi for de enkelte områder. Dette opnås ved, at der er nok tilkendegivelser for tilslutning. Opnås der ikke nok tilkendegivelser til at økonomien kan hænge sammen for det enkelte projekt, vil det i henhold til varmeforsyningsloven ikke være muligt at udrulle fjernvarme i det givne område. </a:t>
            </a:r>
            <a:endParaRPr lang="da-DK" dirty="0"/>
          </a:p>
          <a:p>
            <a:endParaRPr lang="da-DK" dirty="0"/>
          </a:p>
        </p:txBody>
      </p:sp>
      <p:sp>
        <p:nvSpPr>
          <p:cNvPr id="4" name="Pladsholder til slidenummer 3"/>
          <p:cNvSpPr>
            <a:spLocks noGrp="1"/>
          </p:cNvSpPr>
          <p:nvPr>
            <p:ph type="sldNum" sz="quarter" idx="5"/>
          </p:nvPr>
        </p:nvSpPr>
        <p:spPr/>
        <p:txBody>
          <a:bodyPr/>
          <a:lstStyle/>
          <a:p>
            <a:fld id="{72BE5684-CA94-401C-A6FF-FE2B082E8EB1}" type="slidenum">
              <a:rPr lang="da-DK" smtClean="0"/>
              <a:t>17</a:t>
            </a:fld>
            <a:endParaRPr lang="da-DK" dirty="0"/>
          </a:p>
        </p:txBody>
      </p:sp>
    </p:spTree>
    <p:extLst>
      <p:ext uri="{BB962C8B-B14F-4D97-AF65-F5344CB8AC3E}">
        <p14:creationId xmlns:p14="http://schemas.microsoft.com/office/powerpoint/2010/main" val="137208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2BE5684-CA94-401C-A6FF-FE2B082E8EB1}" type="slidenum">
              <a:rPr lang="da-DK" smtClean="0"/>
              <a:t>18</a:t>
            </a:fld>
            <a:endParaRPr lang="da-DK" dirty="0"/>
          </a:p>
        </p:txBody>
      </p:sp>
    </p:spTree>
    <p:extLst>
      <p:ext uri="{BB962C8B-B14F-4D97-AF65-F5344CB8AC3E}">
        <p14:creationId xmlns:p14="http://schemas.microsoft.com/office/powerpoint/2010/main" val="3005239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pic>
        <p:nvPicPr>
          <p:cNvPr id="6" name="Billede 5" descr="NORFORS_grafisk_element_RGB.png"/>
          <p:cNvPicPr>
            <a:picLocks noChangeAspect="1"/>
          </p:cNvPicPr>
          <p:nvPr userDrawn="1"/>
        </p:nvPicPr>
        <p:blipFill rotWithShape="1">
          <a:blip r:embed="rId2" cstate="email">
            <a:extLst>
              <a:ext uri="{28A0092B-C50C-407E-A947-70E740481C1C}">
                <a14:useLocalDpi xmlns:a14="http://schemas.microsoft.com/office/drawing/2010/main"/>
              </a:ext>
            </a:extLst>
          </a:blip>
          <a:srcRect l="10498" t="6916" r="7768" b="9274"/>
          <a:stretch/>
        </p:blipFill>
        <p:spPr>
          <a:xfrm>
            <a:off x="5283196" y="-873059"/>
            <a:ext cx="4080933" cy="7781858"/>
          </a:xfrm>
          <a:prstGeom prst="rect">
            <a:avLst/>
          </a:prstGeom>
          <a:effectLst>
            <a:outerShdw blurRad="180975" dist="50800" dir="2700000" algn="tl" rotWithShape="0">
              <a:schemeClr val="tx1">
                <a:lumMod val="65000"/>
                <a:lumOff val="35000"/>
                <a:alpha val="96000"/>
              </a:schemeClr>
            </a:outerShdw>
          </a:effectLst>
        </p:spPr>
      </p:pic>
      <p:pic>
        <p:nvPicPr>
          <p:cNvPr id="7" name="Billede 6" descr="NORFORS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4932" y="6230352"/>
            <a:ext cx="1504244" cy="316391"/>
          </a:xfrm>
          <a:prstGeom prst="rect">
            <a:avLst/>
          </a:prstGeom>
        </p:spPr>
      </p:pic>
      <p:sp>
        <p:nvSpPr>
          <p:cNvPr id="8" name="Titel 1"/>
          <p:cNvSpPr>
            <a:spLocks noGrp="1"/>
          </p:cNvSpPr>
          <p:nvPr>
            <p:ph type="title" hasCustomPrompt="1"/>
          </p:nvPr>
        </p:nvSpPr>
        <p:spPr>
          <a:xfrm>
            <a:off x="620890" y="2257777"/>
            <a:ext cx="5000977" cy="2074334"/>
          </a:xfrm>
          <a:prstGeom prst="rect">
            <a:avLst/>
          </a:prstGeom>
        </p:spPr>
        <p:txBody>
          <a:bodyPr>
            <a:normAutofit/>
          </a:bodyPr>
          <a:lstStyle>
            <a:lvl1pPr algn="l">
              <a:defRPr sz="2800">
                <a:solidFill>
                  <a:srgbClr val="404040"/>
                </a:solidFill>
              </a:defRPr>
            </a:lvl1pPr>
          </a:lstStyle>
          <a:p>
            <a:r>
              <a:rPr lang="da-DK" dirty="0"/>
              <a:t>Velkommen til Norfors</a:t>
            </a:r>
          </a:p>
        </p:txBody>
      </p:sp>
    </p:spTree>
    <p:extLst>
      <p:ext uri="{BB962C8B-B14F-4D97-AF65-F5344CB8AC3E}">
        <p14:creationId xmlns:p14="http://schemas.microsoft.com/office/powerpoint/2010/main" val="381772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1836914"/>
            <a:ext cx="8229600" cy="4563885"/>
          </a:xfrm>
          <a:prstGeom prst="rect">
            <a:avLst/>
          </a:prstGeom>
        </p:spPr>
        <p:txBody>
          <a:bodyPr/>
          <a:lstStyle>
            <a:lvl1pPr>
              <a:buClr>
                <a:srgbClr val="981F2F"/>
              </a:buClr>
              <a:defRPr sz="2400"/>
            </a:lvl1pPr>
            <a:lvl2pPr>
              <a:buClr>
                <a:srgbClr val="981F2F"/>
              </a:buClr>
              <a:defRPr sz="2400"/>
            </a:lvl2pPr>
            <a:lvl3pPr>
              <a:buClr>
                <a:srgbClr val="981F2F"/>
              </a:buClr>
              <a:defRPr sz="2000"/>
            </a:lvl3pPr>
            <a:lvl4pPr>
              <a:buClr>
                <a:srgbClr val="981F2F"/>
              </a:buClr>
              <a:defRPr/>
            </a:lvl4pPr>
            <a:lvl5pPr>
              <a:buClr>
                <a:srgbClr val="981F2F"/>
              </a:buClr>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titel 1"/>
          <p:cNvSpPr>
            <a:spLocks noGrp="1"/>
          </p:cNvSpPr>
          <p:nvPr>
            <p:ph type="title"/>
          </p:nvPr>
        </p:nvSpPr>
        <p:spPr>
          <a:xfrm>
            <a:off x="414867" y="841017"/>
            <a:ext cx="8229600" cy="719665"/>
          </a:xfrm>
          <a:prstGeom prst="rect">
            <a:avLst/>
          </a:prstGeom>
        </p:spPr>
        <p:txBody>
          <a:bodyPr vert="horz" lIns="91440" tIns="45720" rIns="91440" bIns="45720" rtlCol="0" anchor="ctr">
            <a:normAutofit/>
          </a:bodyPr>
          <a:lstStyle>
            <a:lvl1pPr algn="l">
              <a:defRPr sz="3200"/>
            </a:lvl1pPr>
          </a:lstStyle>
          <a:p>
            <a:r>
              <a:rPr lang="da-DK" dirty="0"/>
              <a:t>Klik for at redigere i masteren</a:t>
            </a:r>
          </a:p>
        </p:txBody>
      </p:sp>
      <p:pic>
        <p:nvPicPr>
          <p:cNvPr id="8" name="Billede 7" descr="NORFORS_logo_grafisk_element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0596" y="107244"/>
            <a:ext cx="1158303" cy="660399"/>
          </a:xfrm>
          <a:prstGeom prst="rect">
            <a:avLst/>
          </a:prstGeom>
        </p:spPr>
      </p:pic>
    </p:spTree>
    <p:extLst>
      <p:ext uri="{BB962C8B-B14F-4D97-AF65-F5344CB8AC3E}">
        <p14:creationId xmlns:p14="http://schemas.microsoft.com/office/powerpoint/2010/main" val="3278690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lede med billedtekst">
    <p:spTree>
      <p:nvGrpSpPr>
        <p:cNvPr id="1" name=""/>
        <p:cNvGrpSpPr/>
        <p:nvPr/>
      </p:nvGrpSpPr>
      <p:grpSpPr>
        <a:xfrm>
          <a:off x="0" y="0"/>
          <a:ext cx="0" cy="0"/>
          <a:chOff x="0" y="0"/>
          <a:chExt cx="0" cy="0"/>
        </a:xfrm>
      </p:grpSpPr>
      <p:sp>
        <p:nvSpPr>
          <p:cNvPr id="16" name="Pladsholder til billede 15"/>
          <p:cNvSpPr>
            <a:spLocks noGrp="1"/>
          </p:cNvSpPr>
          <p:nvPr>
            <p:ph type="pic" sz="quarter" idx="10"/>
          </p:nvPr>
        </p:nvSpPr>
        <p:spPr>
          <a:xfrm>
            <a:off x="0" y="1846263"/>
            <a:ext cx="9144000" cy="4503739"/>
          </a:xfrm>
          <a:prstGeom prst="rect">
            <a:avLst/>
          </a:prstGeom>
        </p:spPr>
        <p:txBody>
          <a:bodyPr vert="horz"/>
          <a:lstStyle>
            <a:lvl1pPr marL="0" indent="0">
              <a:buNone/>
              <a:defRPr/>
            </a:lvl1pPr>
          </a:lstStyle>
          <a:p>
            <a:endParaRPr lang="da-DK" dirty="0"/>
          </a:p>
        </p:txBody>
      </p:sp>
      <p:sp>
        <p:nvSpPr>
          <p:cNvPr id="5" name="Pladsholder til titel 1"/>
          <p:cNvSpPr>
            <a:spLocks noGrp="1"/>
          </p:cNvSpPr>
          <p:nvPr>
            <p:ph type="title"/>
          </p:nvPr>
        </p:nvSpPr>
        <p:spPr>
          <a:xfrm>
            <a:off x="414867" y="841017"/>
            <a:ext cx="8229600" cy="719665"/>
          </a:xfrm>
          <a:prstGeom prst="rect">
            <a:avLst/>
          </a:prstGeom>
        </p:spPr>
        <p:txBody>
          <a:bodyPr vert="horz" lIns="91440" tIns="45720" rIns="91440" bIns="45720" rtlCol="0" anchor="ctr">
            <a:normAutofit/>
          </a:bodyPr>
          <a:lstStyle>
            <a:lvl1pPr algn="l">
              <a:defRPr sz="3200"/>
            </a:lvl1pPr>
          </a:lstStyle>
          <a:p>
            <a:r>
              <a:rPr lang="da-DK" dirty="0"/>
              <a:t>Klik for at redigere i masteren</a:t>
            </a:r>
          </a:p>
        </p:txBody>
      </p:sp>
      <p:pic>
        <p:nvPicPr>
          <p:cNvPr id="6" name="Billede 5" descr="NORFORS_logo_grafisk_element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0596" y="107244"/>
            <a:ext cx="1158303" cy="660399"/>
          </a:xfrm>
          <a:prstGeom prst="rect">
            <a:avLst/>
          </a:prstGeom>
        </p:spPr>
      </p:pic>
    </p:spTree>
    <p:extLst>
      <p:ext uri="{BB962C8B-B14F-4D97-AF65-F5344CB8AC3E}">
        <p14:creationId xmlns:p14="http://schemas.microsoft.com/office/powerpoint/2010/main" val="6666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a-DK" dirty="0"/>
              <a:t>Klik for at redigere i masteren</a:t>
            </a:r>
          </a:p>
        </p:txBody>
      </p:sp>
      <p:sp>
        <p:nvSpPr>
          <p:cNvPr id="3" name="U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pic>
        <p:nvPicPr>
          <p:cNvPr id="5" name="Billede 4" descr="NORFORS_logo_grafisk_element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0596" y="107244"/>
            <a:ext cx="1158303" cy="660399"/>
          </a:xfrm>
          <a:prstGeom prst="rect">
            <a:avLst/>
          </a:prstGeom>
        </p:spPr>
      </p:pic>
    </p:spTree>
    <p:extLst>
      <p:ext uri="{BB962C8B-B14F-4D97-AF65-F5344CB8AC3E}">
        <p14:creationId xmlns:p14="http://schemas.microsoft.com/office/powerpoint/2010/main" val="369423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pic>
        <p:nvPicPr>
          <p:cNvPr id="5" name="Billede 4" descr="NORFORS_logo_grafisk_element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20596" y="107244"/>
            <a:ext cx="1158303" cy="660399"/>
          </a:xfrm>
          <a:prstGeom prst="rect">
            <a:avLst/>
          </a:prstGeom>
        </p:spPr>
      </p:pic>
    </p:spTree>
    <p:extLst>
      <p:ext uri="{BB962C8B-B14F-4D97-AF65-F5344CB8AC3E}">
        <p14:creationId xmlns:p14="http://schemas.microsoft.com/office/powerpoint/2010/main" val="42107330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068920"/>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7" r:id="rId3"/>
    <p:sldLayoutId id="2147483649" r:id="rId4"/>
    <p:sldLayoutId id="2147483651" r:id="rId5"/>
  </p:sldLayoutIdLst>
  <p:txStyles>
    <p:titleStyle>
      <a:lvl1pPr algn="l" defTabSz="457200" rtl="0" eaLnBrk="1" latinLnBrk="0" hangingPunct="1">
        <a:spcBef>
          <a:spcPct val="0"/>
        </a:spcBef>
        <a:buNone/>
        <a:defRPr sz="3600" kern="1200">
          <a:solidFill>
            <a:schemeClr val="tx1">
              <a:lumMod val="75000"/>
              <a:lumOff val="25000"/>
            </a:schemeClr>
          </a:solidFill>
          <a:latin typeface="Verdana"/>
          <a:ea typeface="+mj-ea"/>
          <a:cs typeface="Verdan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s://www.google.dk/url?sa=i&amp;rct=j&amp;q=&amp;esrc=s&amp;source=images&amp;cd=&amp;ved=2ahUKEwiyyb2-pInjAhXLtYsKHYJ5AZAQjRx6BAgBEAU&amp;url=https://verdensbedstenyheder.dk/verdensmaal/baeredygtig-energi/&amp;psig=AOvVaw1c1BohdZVnisaHSZFmQlSc&amp;ust=1561711938689120" TargetMode="External"/><Relationship Id="rId7" Type="http://schemas.openxmlformats.org/officeDocument/2006/relationships/hyperlink" Target="https://www.google.dk/url?sa=i&amp;rct=j&amp;q=&amp;esrc=s&amp;source=images&amp;cd=&amp;ved=2ahUKEwi616TgpInjAhVhkIsKHdR_DEcQjRx6BAgBEAU&amp;url=https://verdensbedstenyheder.dk/verdensmaal/ansvarligt-forbrug-og-produktion/&amp;psig=AOvVaw2BJdye6AQQr66AbYzKlgmn&amp;ust=1561712006321527" TargetMode="External"/><Relationship Id="rId12"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9.jpg"/><Relationship Id="rId5" Type="http://schemas.openxmlformats.org/officeDocument/2006/relationships/hyperlink" Target="https://www.google.dk/url?sa=i&amp;rct=j&amp;q=&amp;esrc=s&amp;source=images&amp;cd=&amp;cad=rja&amp;uact=8&amp;ved=2ahUKEwjit_3LpInjAhXomIsKHb1CB4gQjRx6BAgBEAU&amp;url=https://verdensbedstenyheder.dk/verdensmaal/&amp;psig=AOvVaw0kvSsBsBRFBkUlnxniJuB-&amp;ust=1561711968397016" TargetMode="External"/><Relationship Id="rId10" Type="http://schemas.openxmlformats.org/officeDocument/2006/relationships/image" Target="../media/image8.jpeg"/><Relationship Id="rId4" Type="http://schemas.openxmlformats.org/officeDocument/2006/relationships/image" Target="../media/image5.jpeg"/><Relationship Id="rId9" Type="http://schemas.openxmlformats.org/officeDocument/2006/relationships/hyperlink" Target="https://www.google.dk/url?sa=i&amp;rct=j&amp;q=&amp;esrc=s&amp;source=images&amp;cd=&amp;ved=2ahUKEwidoZ3xpInjAhUxAxAIHStDBmgQjRx6BAgBEAU&amp;url=https://verdensbedstenyheder.dk/verdensmaal/klimaindsats/&amp;psig=AOvVaw2TauU4xUGt_O9b3kcLrfNs&amp;ust=1561712047842889"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iD-v3ZvZTSAhUGIpoKHSqhBkQQjRwIBw&amp;url=http://www.agrinord.dk/gratis-konvertering-fra-halmfyring-til-fjernvarme-hos-planteavler.aspx&amp;bvm=bv.147134024,d.bGs&amp;psig=AFQjCNETETpnw-3LdA4xV3tXlkQLFRV2vg&amp;ust=1487329870260732" TargetMode="External"/><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www.google.dk/url?sa=i&amp;rct=j&amp;q=&amp;esrc=s&amp;source=images&amp;cd=&amp;cad=rja&amp;uact=8&amp;ved=0ahUKEwiD-v3ZvZTSAhUGIpoKHSqhBkQQjRwIBw&amp;url=http://www.agrinord.dk/gratis-konvertering-fra-halmfyring-til-fjernvarme-hos-planteavler.aspx&amp;bvm=bv.147134024,d.bGs&amp;psig=AFQjCNETETpnw-3LdA4xV3tXlkQLFRV2vg&amp;ust=148732987026073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iD-v3ZvZTSAhUGIpoKHSqhBkQQjRwIBw&amp;url=http://www.agrinord.dk/gratis-konvertering-fra-halmfyring-til-fjernvarme-hos-planteavler.aspx&amp;bvm=bv.147134024,d.bGs&amp;psig=AFQjCNETETpnw-3LdA4xV3tXlkQLFRV2vg&amp;ust=148732987026073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eforsyning.dk/norforsfjernvarme/forside/"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iD-v3ZvZTSAhUGIpoKHSqhBkQQjRwIBw&amp;url=http://www.agrinord.dk/gratis-konvertering-fra-halmfyring-til-fjernvarme-hos-planteavler.aspx&amp;bvm=bv.147134024,d.bGs&amp;psig=AFQjCNETETpnw-3LdA4xV3tXlkQLFRV2vg&amp;ust=1487329870260732" TargetMode="External"/><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www.google.dk/url?sa=i&amp;rct=j&amp;q=&amp;esrc=s&amp;source=images&amp;cd=&amp;ved=0ahUKEwj1zquazM_XAhUpGZoKHeN_D9oQjRwIBw&amp;url=http://denstoredanske.dk/Danmarks_geografi_og_historie/Danmarks_geografi/Danmarks_kommuner/H%C3%B8rsholm_Kommune&amp;psig=AOvVaw3r7I3QUW1r3psUUMjMiuLd&amp;ust=1511351219035146" TargetMode="External"/><Relationship Id="rId3" Type="http://schemas.openxmlformats.org/officeDocument/2006/relationships/image" Target="../media/image17.jpe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hyperlink" Target="http://www.google.dk/url?sa=i&amp;rct=j&amp;q=&amp;esrc=s&amp;source=images&amp;cd=&amp;cad=rja&amp;uact=8&amp;ved=0ahUKEwjp-vfQy8_XAhXjNpoKHdNzAp4QjRwIBw&amp;url=http://www.danskekommuner.dk/Borgmesterfakta/Ny_struktur/Region-Hovedstaden/Allerod-Kommune/&amp;psig=AOvVaw0xEfQ_OdsEA1X6WXg0AdrK&amp;ust=1511350942662309" TargetMode="External"/><Relationship Id="rId1" Type="http://schemas.openxmlformats.org/officeDocument/2006/relationships/slideLayout" Target="../slideLayouts/slideLayout2.xml"/><Relationship Id="rId6" Type="http://schemas.openxmlformats.org/officeDocument/2006/relationships/hyperlink" Target="http://www.google.dk/url?sa=i&amp;rct=j&amp;q=&amp;esrc=s&amp;source=images&amp;cd=&amp;ved=0ahUKEwjzp_3dzM_XAhUFOJoKHY1kBdcQjRwIBw&amp;url=http://denstoredanske.dk/Danmarks_geografi_og_historie/Danmarks_geografi/Danmarks_kommuner/Helsing%C3%B8r_Kommune&amp;psig=AOvVaw2-QIFTJ_ZEcIk899M9Aqho&amp;ust=1511351326036484" TargetMode="External"/><Relationship Id="rId11" Type="http://schemas.openxmlformats.org/officeDocument/2006/relationships/image" Target="../media/image21.jpeg"/><Relationship Id="rId5" Type="http://schemas.openxmlformats.org/officeDocument/2006/relationships/image" Target="../media/image18.png"/><Relationship Id="rId10" Type="http://schemas.openxmlformats.org/officeDocument/2006/relationships/hyperlink" Target="http://www.google.dk/url?sa=i&amp;rct=j&amp;q=&amp;esrc=s&amp;source=images&amp;cd=&amp;cad=rja&amp;uact=8&amp;ved=0ahUKEwjBua-Dzc_XAhUMEpoKHSDLD6IQjRwIBw&amp;url=http://denstoredanske.dk/Danmarks_geografi_og_historie/Danmarks_geografi/Danmarks_kommuner/Rudersdal_Kommune&amp;psig=AOvVaw1vL1WifS1SJEaroPB28ja7&amp;ust=1511351440943842" TargetMode="External"/><Relationship Id="rId4" Type="http://schemas.openxmlformats.org/officeDocument/2006/relationships/hyperlink" Target="http://www.google.dk/url?sa=i&amp;rct=j&amp;q=&amp;esrc=s&amp;source=images&amp;cd=&amp;ved=0ahUKEwjw5_7uy8_XAhUJIJoKHfPnBSgQjRwIBw&amp;url=http://denstoredanske.dk/Danmarks_geografi_og_historie/Danmarks_geografi/Danmarks_kommuner/Fredensborg_Kommune&amp;psig=AOvVaw109PtL6tH5n0N49t1FnHwr&amp;ust=1511351134654027" TargetMode="Externa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kommuner.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240" r="3240"/>
          <a:stretch>
            <a:fillRect/>
          </a:stretch>
        </p:blipFill>
        <p:spPr>
          <a:xfrm>
            <a:off x="0" y="0"/>
            <a:ext cx="9144000" cy="6858000"/>
          </a:xfrm>
        </p:spPr>
      </p:pic>
      <p:sp>
        <p:nvSpPr>
          <p:cNvPr id="5" name="Titel 1">
            <a:extLst>
              <a:ext uri="{FF2B5EF4-FFF2-40B4-BE49-F238E27FC236}">
                <a16:creationId xmlns:a16="http://schemas.microsoft.com/office/drawing/2014/main" id="{4FB8A9B1-AD02-4692-AF2A-B22086B90132}"/>
              </a:ext>
            </a:extLst>
          </p:cNvPr>
          <p:cNvSpPr txBox="1">
            <a:spLocks/>
          </p:cNvSpPr>
          <p:nvPr/>
        </p:nvSpPr>
        <p:spPr>
          <a:xfrm>
            <a:off x="332141" y="5697629"/>
            <a:ext cx="7764727" cy="931291"/>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Autofit/>
          </a:bodyPr>
          <a:lstStyle>
            <a:lvl1pPr algn="l" defTabSz="457200" rtl="0" eaLnBrk="1" latinLnBrk="0" hangingPunct="1">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da-DK" sz="2000" b="1" dirty="0">
                <a:solidFill>
                  <a:srgbClr val="002060"/>
                </a:solidFill>
                <a:latin typeface="Verdana" panose="020B0604030504040204" pitchFamily="34" charset="0"/>
                <a:ea typeface="Verdana" panose="020B0604030504040204" pitchFamily="34" charset="0"/>
              </a:rPr>
              <a:t>MØDE OM VARMEFORSYNING I BLOVSTRØD</a:t>
            </a:r>
          </a:p>
          <a:p>
            <a:pPr algn="ctr"/>
            <a:r>
              <a:rPr lang="da-DK" sz="1800" b="1" dirty="0">
                <a:solidFill>
                  <a:srgbClr val="002060"/>
                </a:solidFill>
                <a:latin typeface="Verdana" panose="020B0604030504040204" pitchFamily="34" charset="0"/>
                <a:ea typeface="Verdana" panose="020B0604030504040204" pitchFamily="34" charset="0"/>
              </a:rPr>
              <a:t>UDRULNING AF FJERNVARME</a:t>
            </a:r>
          </a:p>
          <a:p>
            <a:pPr algn="ctr"/>
            <a:r>
              <a:rPr lang="da-DK" sz="1400" b="1" dirty="0">
                <a:solidFill>
                  <a:srgbClr val="002060"/>
                </a:solidFill>
                <a:latin typeface="Verdana" panose="020B0604030504040204" pitchFamily="34" charset="0"/>
                <a:ea typeface="Verdana" panose="020B0604030504040204" pitchFamily="34" charset="0"/>
              </a:rPr>
              <a:t>Den 24. maj 2023</a:t>
            </a:r>
          </a:p>
        </p:txBody>
      </p:sp>
      <p:pic>
        <p:nvPicPr>
          <p:cNvPr id="8" name="Picture 4" descr="Billedresultat for verdensmål 7">
            <a:hlinkClick r:id="rId3"/>
            <a:extLst>
              <a:ext uri="{FF2B5EF4-FFF2-40B4-BE49-F238E27FC236}">
                <a16:creationId xmlns:a16="http://schemas.microsoft.com/office/drawing/2014/main" id="{808AB8D8-4F82-4EBB-85B1-4FF022592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40" y="293075"/>
            <a:ext cx="1178536" cy="1169965"/>
          </a:xfrm>
          <a:prstGeom prst="rect">
            <a:avLst/>
          </a:prstGeom>
          <a:noFill/>
          <a:extLst>
            <a:ext uri="{909E8E84-426E-40DD-AFC4-6F175D3DCCD1}">
              <a14:hiddenFill xmlns:a14="http://schemas.microsoft.com/office/drawing/2010/main">
                <a:solidFill>
                  <a:srgbClr val="FFFFFF"/>
                </a:solidFill>
              </a14:hiddenFill>
            </a:ext>
          </a:extLst>
        </p:spPr>
      </p:pic>
      <p:pic>
        <p:nvPicPr>
          <p:cNvPr id="9" name="Billede 3" descr="9A07F277">
            <a:hlinkClick r:id="rId5"/>
            <a:extLst>
              <a:ext uri="{FF2B5EF4-FFF2-40B4-BE49-F238E27FC236}">
                <a16:creationId xmlns:a16="http://schemas.microsoft.com/office/drawing/2014/main" id="{A6E8365D-AFBD-4772-ACA3-58D6EAB10E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2670" y="293075"/>
            <a:ext cx="1178536" cy="1169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illedresultat for verdensmål 12">
            <a:hlinkClick r:id="rId7"/>
            <a:extLst>
              <a:ext uri="{FF2B5EF4-FFF2-40B4-BE49-F238E27FC236}">
                <a16:creationId xmlns:a16="http://schemas.microsoft.com/office/drawing/2014/main" id="{EB25106E-74C6-4222-92C3-0DDBD6BA89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141" y="1569490"/>
            <a:ext cx="1178536" cy="1195679"/>
          </a:xfrm>
          <a:prstGeom prst="rect">
            <a:avLst/>
          </a:prstGeom>
          <a:noFill/>
          <a:extLst>
            <a:ext uri="{909E8E84-426E-40DD-AFC4-6F175D3DCCD1}">
              <a14:hiddenFill xmlns:a14="http://schemas.microsoft.com/office/drawing/2010/main">
                <a:solidFill>
                  <a:srgbClr val="FFFFFF"/>
                </a:solidFill>
              </a14:hiddenFill>
            </a:ext>
          </a:extLst>
        </p:spPr>
      </p:pic>
      <p:pic>
        <p:nvPicPr>
          <p:cNvPr id="13" name="irc_mi" descr="Billedresultat for verdensmål 13">
            <a:hlinkClick r:id="rId9"/>
            <a:extLst>
              <a:ext uri="{FF2B5EF4-FFF2-40B4-BE49-F238E27FC236}">
                <a16:creationId xmlns:a16="http://schemas.microsoft.com/office/drawing/2014/main" id="{B650C9C0-CF6F-4090-A553-2C65B29D76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2670" y="1569490"/>
            <a:ext cx="1178537" cy="1195679"/>
          </a:xfrm>
          <a:prstGeom prst="rect">
            <a:avLst/>
          </a:prstGeom>
          <a:noFill/>
          <a:extLst>
            <a:ext uri="{909E8E84-426E-40DD-AFC4-6F175D3DCCD1}">
              <a14:hiddenFill xmlns:a14="http://schemas.microsoft.com/office/drawing/2010/main">
                <a:solidFill>
                  <a:srgbClr val="FFFFFF"/>
                </a:solidFill>
              </a14:hiddenFill>
            </a:ext>
          </a:extLst>
        </p:spPr>
      </p:pic>
      <p:pic>
        <p:nvPicPr>
          <p:cNvPr id="14" name="Billede 13">
            <a:extLst>
              <a:ext uri="{FF2B5EF4-FFF2-40B4-BE49-F238E27FC236}">
                <a16:creationId xmlns:a16="http://schemas.microsoft.com/office/drawing/2014/main" id="{C391A2BF-A53B-4A7B-956B-E7C3B4C7A014}"/>
              </a:ext>
            </a:extLst>
          </p:cNvPr>
          <p:cNvPicPr>
            <a:picLocks noChangeAspect="1"/>
          </p:cNvPicPr>
          <p:nvPr/>
        </p:nvPicPr>
        <p:blipFill rotWithShape="1">
          <a:blip r:embed="rId11"/>
          <a:srcRect l="17282" t="5271" r="15626" b="31130"/>
          <a:stretch/>
        </p:blipFill>
        <p:spPr>
          <a:xfrm>
            <a:off x="8377084" y="6094247"/>
            <a:ext cx="564055" cy="534673"/>
          </a:xfrm>
          <a:prstGeom prst="rect">
            <a:avLst/>
          </a:prstGeom>
        </p:spPr>
      </p:pic>
      <p:pic>
        <p:nvPicPr>
          <p:cNvPr id="10" name="Billede 9">
            <a:extLst>
              <a:ext uri="{FF2B5EF4-FFF2-40B4-BE49-F238E27FC236}">
                <a16:creationId xmlns:a16="http://schemas.microsoft.com/office/drawing/2014/main" id="{1BE47F87-902F-4E41-B599-17D99B19C9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17313" y="77387"/>
            <a:ext cx="1493569" cy="851928"/>
          </a:xfrm>
          <a:prstGeom prst="rect">
            <a:avLst/>
          </a:prstGeom>
        </p:spPr>
      </p:pic>
    </p:spTree>
    <p:extLst>
      <p:ext uri="{BB962C8B-B14F-4D97-AF65-F5344CB8AC3E}">
        <p14:creationId xmlns:p14="http://schemas.microsoft.com/office/powerpoint/2010/main" val="2295220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104F105E-C386-8143-1355-5C20F7326A09}"/>
              </a:ext>
            </a:extLst>
          </p:cNvPr>
          <p:cNvPicPr>
            <a:picLocks noChangeAspect="1"/>
          </p:cNvPicPr>
          <p:nvPr/>
        </p:nvPicPr>
        <p:blipFill rotWithShape="1">
          <a:blip r:embed="rId2"/>
          <a:srcRect l="23710" t="11290" r="41210" b="9097"/>
          <a:stretch/>
        </p:blipFill>
        <p:spPr>
          <a:xfrm rot="862315">
            <a:off x="2155299" y="611917"/>
            <a:ext cx="4029882" cy="5715947"/>
          </a:xfrm>
          <a:prstGeom prst="rect">
            <a:avLst/>
          </a:prstGeom>
          <a:ln>
            <a:solidFill>
              <a:schemeClr val="tx2"/>
            </a:solidFill>
          </a:ln>
          <a:effectLst>
            <a:outerShdw blurRad="292100" dist="139700" dir="2700000" algn="tl" rotWithShape="0">
              <a:srgbClr val="333333">
                <a:alpha val="65000"/>
              </a:srgbClr>
            </a:outerShdw>
          </a:effectLst>
        </p:spPr>
      </p:pic>
      <p:pic>
        <p:nvPicPr>
          <p:cNvPr id="5" name="Picture 4" descr="Billedresultat for fjernvarme logo">
            <a:hlinkClick r:id="rId3"/>
            <a:extLst>
              <a:ext uri="{FF2B5EF4-FFF2-40B4-BE49-F238E27FC236}">
                <a16:creationId xmlns:a16="http://schemas.microsoft.com/office/drawing/2014/main" id="{E9A1A667-ED85-B321-A9DD-D228CD7A7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118" y="5164111"/>
            <a:ext cx="1784467" cy="133835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AC790BE2-C830-D20A-2078-9FD7854600E1}"/>
              </a:ext>
            </a:extLst>
          </p:cNvPr>
          <p:cNvSpPr txBox="1"/>
          <p:nvPr/>
        </p:nvSpPr>
        <p:spPr>
          <a:xfrm>
            <a:off x="820535" y="549073"/>
            <a:ext cx="6538910" cy="430887"/>
          </a:xfrm>
          <a:prstGeom prst="rect">
            <a:avLst/>
          </a:prstGeom>
          <a:solidFill>
            <a:schemeClr val="bg1"/>
          </a:solidFill>
          <a:ln w="31750">
            <a:solidFill>
              <a:srgbClr val="002060"/>
            </a:solidFill>
          </a:ln>
        </p:spPr>
        <p:txBody>
          <a:bodyPr wrap="square" rtlCol="0">
            <a:spAutoFit/>
          </a:bodyPr>
          <a:lstStyle/>
          <a:p>
            <a:r>
              <a:rPr lang="da-DK" sz="2200" b="1" dirty="0">
                <a:solidFill>
                  <a:srgbClr val="002060"/>
                </a:solidFill>
                <a:latin typeface="Verdana" panose="020B0604030504040204" pitchFamily="34" charset="0"/>
                <a:ea typeface="Verdana" panose="020B0604030504040204" pitchFamily="34" charset="0"/>
              </a:rPr>
              <a:t>PLAN FOR UDRULNING AF FJERNVARME</a:t>
            </a:r>
          </a:p>
        </p:txBody>
      </p:sp>
    </p:spTree>
    <p:extLst>
      <p:ext uri="{BB962C8B-B14F-4D97-AF65-F5344CB8AC3E}">
        <p14:creationId xmlns:p14="http://schemas.microsoft.com/office/powerpoint/2010/main" val="237635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20">
            <a:extLst>
              <a:ext uri="{FF2B5EF4-FFF2-40B4-BE49-F238E27FC236}">
                <a16:creationId xmlns:a16="http://schemas.microsoft.com/office/drawing/2014/main" id="{5698ECE5-AB1C-6E10-44CD-CB0647FBDBB3}"/>
              </a:ext>
            </a:extLst>
          </p:cNvPr>
          <p:cNvPicPr>
            <a:picLocks noChangeAspect="1"/>
          </p:cNvPicPr>
          <p:nvPr/>
        </p:nvPicPr>
        <p:blipFill rotWithShape="1">
          <a:blip r:embed="rId3"/>
          <a:srcRect l="23710" t="11290" r="41210" b="9097"/>
          <a:stretch/>
        </p:blipFill>
        <p:spPr>
          <a:xfrm rot="862315">
            <a:off x="2388698" y="1050900"/>
            <a:ext cx="3741135" cy="5306391"/>
          </a:xfrm>
          <a:prstGeom prst="rect">
            <a:avLst/>
          </a:prstGeom>
          <a:ln>
            <a:solidFill>
              <a:schemeClr val="tx2"/>
            </a:solidFill>
          </a:ln>
          <a:effectLst>
            <a:outerShdw blurRad="292100" dist="139700" dir="2700000" algn="tl" rotWithShape="0">
              <a:srgbClr val="333333">
                <a:alpha val="65000"/>
              </a:srgbClr>
            </a:outerShdw>
          </a:effectLst>
        </p:spPr>
      </p:pic>
      <p:sp>
        <p:nvSpPr>
          <p:cNvPr id="8" name="Taleboble: rektangel med afrundede hjørner 7">
            <a:extLst>
              <a:ext uri="{FF2B5EF4-FFF2-40B4-BE49-F238E27FC236}">
                <a16:creationId xmlns:a16="http://schemas.microsoft.com/office/drawing/2014/main" id="{286AAFAA-E5C9-3909-6222-C6A5A481DC68}"/>
              </a:ext>
            </a:extLst>
          </p:cNvPr>
          <p:cNvSpPr/>
          <p:nvPr/>
        </p:nvSpPr>
        <p:spPr>
          <a:xfrm>
            <a:off x="207266" y="1345053"/>
            <a:ext cx="2907550" cy="1054110"/>
          </a:xfrm>
          <a:prstGeom prst="wedgeRoundRectCallout">
            <a:avLst>
              <a:gd name="adj1" fmla="val 72031"/>
              <a:gd name="adj2" fmla="val 37524"/>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Taleboble: rektangel med afrundede hjørner 15">
            <a:extLst>
              <a:ext uri="{FF2B5EF4-FFF2-40B4-BE49-F238E27FC236}">
                <a16:creationId xmlns:a16="http://schemas.microsoft.com/office/drawing/2014/main" id="{14721B6E-F3FF-472C-491C-1FBB21A45756}"/>
              </a:ext>
            </a:extLst>
          </p:cNvPr>
          <p:cNvSpPr/>
          <p:nvPr/>
        </p:nvSpPr>
        <p:spPr>
          <a:xfrm>
            <a:off x="606683" y="5031496"/>
            <a:ext cx="3546727" cy="1502879"/>
          </a:xfrm>
          <a:prstGeom prst="wedgeRoundRectCallout">
            <a:avLst>
              <a:gd name="adj1" fmla="val 37441"/>
              <a:gd name="adj2" fmla="val -105830"/>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da-DK" dirty="0"/>
          </a:p>
        </p:txBody>
      </p:sp>
      <p:sp>
        <p:nvSpPr>
          <p:cNvPr id="15" name="Tekstfelt 14">
            <a:extLst>
              <a:ext uri="{FF2B5EF4-FFF2-40B4-BE49-F238E27FC236}">
                <a16:creationId xmlns:a16="http://schemas.microsoft.com/office/drawing/2014/main" id="{6753F887-2BC4-53CD-6B44-19289612DEBF}"/>
              </a:ext>
            </a:extLst>
          </p:cNvPr>
          <p:cNvSpPr txBox="1"/>
          <p:nvPr/>
        </p:nvSpPr>
        <p:spPr>
          <a:xfrm>
            <a:off x="706234" y="5090437"/>
            <a:ext cx="3347624" cy="1384995"/>
          </a:xfrm>
          <a:prstGeom prst="rect">
            <a:avLst/>
          </a:prstGeom>
          <a:noFill/>
        </p:spPr>
        <p:txBody>
          <a:bodyPr wrap="square">
            <a:spAutoFit/>
          </a:bodyPr>
          <a:lstStyle/>
          <a:p>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Udbygningspotentiale er opgjort </a:t>
            </a:r>
            <a:r>
              <a:rPr lang="da-DK" sz="1400" dirty="0">
                <a:solidFill>
                  <a:srgbClr val="000000"/>
                </a:solidFill>
                <a:latin typeface="Verdana" panose="020B0604030504040204" pitchFamily="34" charset="0"/>
                <a:ea typeface="Verdana" panose="020B0604030504040204" pitchFamily="34" charset="0"/>
                <a:cs typeface="Verdana" panose="020B0604030504040204" pitchFamily="34" charset="0"/>
              </a:rPr>
              <a:t>til i alt 666 </a:t>
            </a:r>
            <a:r>
              <a:rPr lang="da-DK" sz="1400" dirty="0" err="1">
                <a:solidFill>
                  <a:srgbClr val="000000"/>
                </a:solidFill>
                <a:latin typeface="Verdana" panose="020B0604030504040204" pitchFamily="34" charset="0"/>
                <a:ea typeface="Verdana" panose="020B0604030504040204" pitchFamily="34" charset="0"/>
                <a:cs typeface="Verdana" panose="020B0604030504040204" pitchFamily="34" charset="0"/>
              </a:rPr>
              <a:t>GWh</a:t>
            </a:r>
            <a:r>
              <a:rPr lang="da-DK" sz="1400" dirty="0">
                <a:solidFill>
                  <a:srgbClr val="000000"/>
                </a:solidFill>
                <a:latin typeface="Verdana" panose="020B0604030504040204" pitchFamily="34" charset="0"/>
                <a:ea typeface="Verdana" panose="020B0604030504040204" pitchFamily="34" charset="0"/>
                <a:cs typeface="Verdana" panose="020B0604030504040204" pitchFamily="34" charset="0"/>
              </a:rPr>
              <a:t>  frem til</a:t>
            </a:r>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2032.</a:t>
            </a:r>
            <a:endParaRPr lang="da-DK" sz="14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endParaRPr lang="da-DK" sz="14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Kræver etablering af varmepumper med en kapacitet på ca. </a:t>
            </a:r>
            <a:r>
              <a:rPr lang="da-DK" sz="1400">
                <a:solidFill>
                  <a:srgbClr val="000000"/>
                </a:solidFill>
                <a:effectLst/>
                <a:latin typeface="Verdana" panose="020B0604030504040204" pitchFamily="34" charset="0"/>
                <a:ea typeface="Verdana" panose="020B0604030504040204" pitchFamily="34" charset="0"/>
                <a:cs typeface="Verdana" panose="020B0604030504040204" pitchFamily="34" charset="0"/>
              </a:rPr>
              <a:t>130 </a:t>
            </a:r>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MW i de fire kommuner</a:t>
            </a:r>
            <a:endParaRPr lang="da-DK" sz="14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20" name="Taleboble: rektangel med afrundede hjørner 19">
            <a:extLst>
              <a:ext uri="{FF2B5EF4-FFF2-40B4-BE49-F238E27FC236}">
                <a16:creationId xmlns:a16="http://schemas.microsoft.com/office/drawing/2014/main" id="{E63F62D2-6D11-E502-65F3-0FAEE1C5E2A1}"/>
              </a:ext>
            </a:extLst>
          </p:cNvPr>
          <p:cNvSpPr/>
          <p:nvPr/>
        </p:nvSpPr>
        <p:spPr>
          <a:xfrm>
            <a:off x="5147876" y="5122524"/>
            <a:ext cx="3418554" cy="949004"/>
          </a:xfrm>
          <a:prstGeom prst="wedgeRoundRectCallout">
            <a:avLst>
              <a:gd name="adj1" fmla="val -40813"/>
              <a:gd name="adj2" fmla="val -150145"/>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4" name="Taleboble: rektangel med afrundede hjørner 23">
            <a:extLst>
              <a:ext uri="{FF2B5EF4-FFF2-40B4-BE49-F238E27FC236}">
                <a16:creationId xmlns:a16="http://schemas.microsoft.com/office/drawing/2014/main" id="{BE270B47-9C28-8661-94AF-0EA9F7A694E9}"/>
              </a:ext>
            </a:extLst>
          </p:cNvPr>
          <p:cNvSpPr/>
          <p:nvPr/>
        </p:nvSpPr>
        <p:spPr>
          <a:xfrm>
            <a:off x="6539955" y="3157445"/>
            <a:ext cx="2184670" cy="698865"/>
          </a:xfrm>
          <a:prstGeom prst="wedgeRoundRectCallout">
            <a:avLst>
              <a:gd name="adj1" fmla="val -83449"/>
              <a:gd name="adj2" fmla="val 8173"/>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38AE6BCC-6430-8F70-90AB-C8BFE865E6F4}"/>
              </a:ext>
            </a:extLst>
          </p:cNvPr>
          <p:cNvSpPr txBox="1"/>
          <p:nvPr/>
        </p:nvSpPr>
        <p:spPr>
          <a:xfrm>
            <a:off x="673366" y="391940"/>
            <a:ext cx="7025607" cy="430887"/>
          </a:xfrm>
          <a:prstGeom prst="rect">
            <a:avLst/>
          </a:prstGeom>
          <a:solidFill>
            <a:schemeClr val="bg1"/>
          </a:solidFill>
          <a:ln w="31750">
            <a:solidFill>
              <a:srgbClr val="002060"/>
            </a:solidFill>
          </a:ln>
        </p:spPr>
        <p:txBody>
          <a:bodyPr wrap="square" rtlCol="0">
            <a:spAutoFit/>
          </a:bodyPr>
          <a:lstStyle/>
          <a:p>
            <a:r>
              <a:rPr lang="da-DK" sz="2200" b="1" dirty="0">
                <a:solidFill>
                  <a:srgbClr val="002060"/>
                </a:solidFill>
                <a:latin typeface="Verdana" panose="020B0604030504040204" pitchFamily="34" charset="0"/>
                <a:ea typeface="Verdana" panose="020B0604030504040204" pitchFamily="34" charset="0"/>
              </a:rPr>
              <a:t>HOVEDBUDSKABER I UDRULNINGSPLANEN</a:t>
            </a:r>
          </a:p>
        </p:txBody>
      </p:sp>
      <p:sp>
        <p:nvSpPr>
          <p:cNvPr id="10" name="Taleboble: rektangel med afrundede hjørner 9">
            <a:extLst>
              <a:ext uri="{FF2B5EF4-FFF2-40B4-BE49-F238E27FC236}">
                <a16:creationId xmlns:a16="http://schemas.microsoft.com/office/drawing/2014/main" id="{F08A3191-7A04-5A9E-D3DE-45D28E5A8C25}"/>
              </a:ext>
            </a:extLst>
          </p:cNvPr>
          <p:cNvSpPr/>
          <p:nvPr/>
        </p:nvSpPr>
        <p:spPr>
          <a:xfrm>
            <a:off x="5453585" y="1444436"/>
            <a:ext cx="2378278" cy="698865"/>
          </a:xfrm>
          <a:prstGeom prst="wedgeRoundRectCallout">
            <a:avLst>
              <a:gd name="adj1" fmla="val -49052"/>
              <a:gd name="adj2" fmla="val 125946"/>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042C495F-D569-EAEB-F02B-FB6BCF846055}"/>
              </a:ext>
            </a:extLst>
          </p:cNvPr>
          <p:cNvSpPr txBox="1"/>
          <p:nvPr/>
        </p:nvSpPr>
        <p:spPr>
          <a:xfrm>
            <a:off x="5696212" y="1543987"/>
            <a:ext cx="2437002" cy="523220"/>
          </a:xfrm>
          <a:prstGeom prst="rect">
            <a:avLst/>
          </a:prstGeom>
          <a:noFill/>
        </p:spPr>
        <p:txBody>
          <a:bodyPr wrap="square">
            <a:spAutoFit/>
          </a:bodyPr>
          <a:lstStyle/>
          <a:p>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Planforudsætningerne </a:t>
            </a:r>
          </a:p>
          <a:p>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ultimo 2021</a:t>
            </a:r>
            <a:endParaRPr lang="da-DK" sz="1400" dirty="0"/>
          </a:p>
        </p:txBody>
      </p:sp>
      <p:sp>
        <p:nvSpPr>
          <p:cNvPr id="13" name="Tekstfelt 12">
            <a:extLst>
              <a:ext uri="{FF2B5EF4-FFF2-40B4-BE49-F238E27FC236}">
                <a16:creationId xmlns:a16="http://schemas.microsoft.com/office/drawing/2014/main" id="{347C4735-6F51-6A70-388A-B695DAC1D6C4}"/>
              </a:ext>
            </a:extLst>
          </p:cNvPr>
          <p:cNvSpPr txBox="1"/>
          <p:nvPr/>
        </p:nvSpPr>
        <p:spPr>
          <a:xfrm>
            <a:off x="5461345" y="5227694"/>
            <a:ext cx="3013765" cy="738664"/>
          </a:xfrm>
          <a:prstGeom prst="rect">
            <a:avLst/>
          </a:prstGeom>
          <a:noFill/>
        </p:spPr>
        <p:txBody>
          <a:bodyPr wrap="square">
            <a:spAutoFit/>
          </a:bodyPr>
          <a:lstStyle/>
          <a:p>
            <a:r>
              <a:rPr lang="da-DK" sz="1400" dirty="0">
                <a:latin typeface="Verdana" panose="020B0604030504040204" pitchFamily="34" charset="0"/>
                <a:ea typeface="Verdana" panose="020B0604030504040204" pitchFamily="34" charset="0"/>
                <a:cs typeface="Times New Roman" panose="02020603050405020304" pitchFamily="18" charset="0"/>
              </a:rPr>
              <a:t>I</a:t>
            </a:r>
            <a:r>
              <a:rPr lang="da-DK" sz="1400" dirty="0">
                <a:effectLst/>
                <a:latin typeface="Verdana" panose="020B0604030504040204" pitchFamily="34" charset="0"/>
                <a:ea typeface="Verdana" panose="020B0604030504040204" pitchFamily="34" charset="0"/>
                <a:cs typeface="Times New Roman" panose="02020603050405020304" pitchFamily="18" charset="0"/>
              </a:rPr>
              <a:t> perioden 2023-2028 skal bruges ca. 360 eksterne og 190 interne årsværk</a:t>
            </a:r>
            <a:endParaRPr lang="da-DK" sz="1400" dirty="0"/>
          </a:p>
        </p:txBody>
      </p:sp>
      <p:sp>
        <p:nvSpPr>
          <p:cNvPr id="18" name="Taleboble: rektangel med afrundede hjørner 17">
            <a:extLst>
              <a:ext uri="{FF2B5EF4-FFF2-40B4-BE49-F238E27FC236}">
                <a16:creationId xmlns:a16="http://schemas.microsoft.com/office/drawing/2014/main" id="{8D8D3066-FC95-408A-B034-DC61A0B26B4C}"/>
              </a:ext>
            </a:extLst>
          </p:cNvPr>
          <p:cNvSpPr/>
          <p:nvPr/>
        </p:nvSpPr>
        <p:spPr>
          <a:xfrm>
            <a:off x="419375" y="3104174"/>
            <a:ext cx="2483332" cy="920484"/>
          </a:xfrm>
          <a:prstGeom prst="wedgeRoundRectCallout">
            <a:avLst>
              <a:gd name="adj1" fmla="val 72012"/>
              <a:gd name="adj2" fmla="val -17755"/>
              <a:gd name="adj3" fmla="val 16667"/>
            </a:avLst>
          </a:prstGeom>
          <a:solidFill>
            <a:schemeClr val="bg1"/>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32F831E7-0E09-D247-1B61-BD75B7CE17FD}"/>
              </a:ext>
            </a:extLst>
          </p:cNvPr>
          <p:cNvSpPr txBox="1"/>
          <p:nvPr/>
        </p:nvSpPr>
        <p:spPr>
          <a:xfrm>
            <a:off x="541882" y="3189000"/>
            <a:ext cx="2313498" cy="738664"/>
          </a:xfrm>
          <a:prstGeom prst="rect">
            <a:avLst/>
          </a:prstGeom>
          <a:noFill/>
        </p:spPr>
        <p:txBody>
          <a:bodyPr wrap="square">
            <a:spAutoFit/>
          </a:bodyPr>
          <a:lstStyle/>
          <a:p>
            <a:r>
              <a:rPr lang="da-DK" sz="1400" dirty="0">
                <a:solidFill>
                  <a:srgbClr val="000000"/>
                </a:solidFill>
                <a:latin typeface="Verdana" panose="020B0604030504040204" pitchFamily="34" charset="0"/>
                <a:ea typeface="Verdana" panose="020B0604030504040204" pitchFamily="34" charset="0"/>
              </a:rPr>
              <a:t>Afgrænsning mellem fjernvarme og individuel opvarmning </a:t>
            </a:r>
            <a:endParaRPr lang="da-DK" sz="1400" dirty="0"/>
          </a:p>
        </p:txBody>
      </p:sp>
      <p:sp>
        <p:nvSpPr>
          <p:cNvPr id="5" name="Tekstfelt 4">
            <a:extLst>
              <a:ext uri="{FF2B5EF4-FFF2-40B4-BE49-F238E27FC236}">
                <a16:creationId xmlns:a16="http://schemas.microsoft.com/office/drawing/2014/main" id="{E6B3B01B-BF6C-FCB4-2286-E02D5D230B60}"/>
              </a:ext>
            </a:extLst>
          </p:cNvPr>
          <p:cNvSpPr txBox="1"/>
          <p:nvPr/>
        </p:nvSpPr>
        <p:spPr>
          <a:xfrm>
            <a:off x="283598" y="1543987"/>
            <a:ext cx="2830065" cy="738664"/>
          </a:xfrm>
          <a:prstGeom prst="rect">
            <a:avLst/>
          </a:prstGeom>
          <a:noFill/>
        </p:spPr>
        <p:txBody>
          <a:bodyPr wrap="square">
            <a:spAutoFit/>
          </a:bodyPr>
          <a:lstStyle/>
          <a:p>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Norfors besluttede i 2021 at opdatere udrulningsplanerne for fjernvarmen</a:t>
            </a:r>
            <a:endParaRPr lang="da-DK" sz="1400" dirty="0"/>
          </a:p>
        </p:txBody>
      </p:sp>
      <p:sp>
        <p:nvSpPr>
          <p:cNvPr id="23" name="Tekstfelt 22">
            <a:extLst>
              <a:ext uri="{FF2B5EF4-FFF2-40B4-BE49-F238E27FC236}">
                <a16:creationId xmlns:a16="http://schemas.microsoft.com/office/drawing/2014/main" id="{F5EBB6C5-F8F3-07C0-8DF6-1D9054A49FD8}"/>
              </a:ext>
            </a:extLst>
          </p:cNvPr>
          <p:cNvSpPr txBox="1"/>
          <p:nvPr/>
        </p:nvSpPr>
        <p:spPr>
          <a:xfrm>
            <a:off x="6677170" y="3259297"/>
            <a:ext cx="2043606" cy="523220"/>
          </a:xfrm>
          <a:prstGeom prst="rect">
            <a:avLst/>
          </a:prstGeom>
          <a:noFill/>
        </p:spPr>
        <p:txBody>
          <a:bodyPr wrap="square">
            <a:spAutoFit/>
          </a:bodyPr>
          <a:lstStyle/>
          <a:p>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Samlet investering</a:t>
            </a:r>
          </a:p>
          <a:p>
            <a:pPr algn="ctr"/>
            <a:r>
              <a:rPr lang="da-DK" sz="14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4,1–4,5 mia. kr.</a:t>
            </a:r>
            <a:endParaRPr lang="da-DK" sz="1400" dirty="0"/>
          </a:p>
        </p:txBody>
      </p:sp>
    </p:spTree>
    <p:extLst>
      <p:ext uri="{BB962C8B-B14F-4D97-AF65-F5344CB8AC3E}">
        <p14:creationId xmlns:p14="http://schemas.microsoft.com/office/powerpoint/2010/main" val="463867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
            <a:extLst>
              <a:ext uri="{FF2B5EF4-FFF2-40B4-BE49-F238E27FC236}">
                <a16:creationId xmlns:a16="http://schemas.microsoft.com/office/drawing/2014/main" id="{E02004DC-67B7-0F25-EC0D-7733C302468F}"/>
              </a:ext>
            </a:extLst>
          </p:cNvPr>
          <p:cNvSpPr txBox="1">
            <a:spLocks/>
          </p:cNvSpPr>
          <p:nvPr/>
        </p:nvSpPr>
        <p:spPr>
          <a:xfrm>
            <a:off x="202545" y="195603"/>
            <a:ext cx="6298923" cy="45243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a:solidFill>
                  <a:schemeClr val="tx1">
                    <a:lumMod val="75000"/>
                    <a:lumOff val="25000"/>
                  </a:schemeClr>
                </a:solidFill>
                <a:latin typeface="Verdana"/>
                <a:ea typeface="+mj-ea"/>
                <a:cs typeface="Verdana"/>
              </a:defRPr>
            </a:lvl1pPr>
          </a:lstStyle>
          <a:p>
            <a:r>
              <a:rPr lang="da-DK" sz="2000" b="1" dirty="0"/>
              <a:t>Allerød kommune</a:t>
            </a:r>
          </a:p>
        </p:txBody>
      </p:sp>
      <p:pic>
        <p:nvPicPr>
          <p:cNvPr id="4" name="Billede 3" descr="Et billede, der indeholder kort, tekst, atlas, Plan&#10;&#10;Automatisk genereret beskrivelse">
            <a:extLst>
              <a:ext uri="{FF2B5EF4-FFF2-40B4-BE49-F238E27FC236}">
                <a16:creationId xmlns:a16="http://schemas.microsoft.com/office/drawing/2014/main" id="{08739405-3315-5CC2-B363-C455DE0C2888}"/>
              </a:ext>
            </a:extLst>
          </p:cNvPr>
          <p:cNvPicPr>
            <a:picLocks noChangeAspect="1"/>
          </p:cNvPicPr>
          <p:nvPr/>
        </p:nvPicPr>
        <p:blipFill>
          <a:blip r:embed="rId3"/>
          <a:stretch>
            <a:fillRect/>
          </a:stretch>
        </p:blipFill>
        <p:spPr>
          <a:xfrm>
            <a:off x="1123468" y="839937"/>
            <a:ext cx="6897063" cy="5925377"/>
          </a:xfrm>
          <a:prstGeom prst="rect">
            <a:avLst/>
          </a:prstGeom>
        </p:spPr>
      </p:pic>
    </p:spTree>
    <p:extLst>
      <p:ext uri="{BB962C8B-B14F-4D97-AF65-F5344CB8AC3E}">
        <p14:creationId xmlns:p14="http://schemas.microsoft.com/office/powerpoint/2010/main" val="2655717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15">
            <a:extLst>
              <a:ext uri="{FF2B5EF4-FFF2-40B4-BE49-F238E27FC236}">
                <a16:creationId xmlns:a16="http://schemas.microsoft.com/office/drawing/2014/main" id="{8A963D68-7046-918C-59D3-155CF8631A7D}"/>
              </a:ext>
            </a:extLst>
          </p:cNvPr>
          <p:cNvSpPr txBox="1">
            <a:spLocks noGrp="1"/>
          </p:cNvSpPr>
          <p:nvPr>
            <p:ph type="title"/>
          </p:nvPr>
        </p:nvSpPr>
        <p:spPr>
          <a:xfrm>
            <a:off x="414338" y="572075"/>
            <a:ext cx="5376862" cy="430887"/>
          </a:xfrm>
          <a:prstGeom prst="rect">
            <a:avLst/>
          </a:prstGeom>
          <a:noFill/>
        </p:spPr>
        <p:txBody>
          <a:bodyPr wrap="square" rtlCol="0">
            <a:spAutoFit/>
          </a:bodyPr>
          <a:lstStyle/>
          <a:p>
            <a:pPr algn="ctr"/>
            <a:r>
              <a:rPr 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Data fra planen</a:t>
            </a:r>
          </a:p>
        </p:txBody>
      </p:sp>
      <p:graphicFrame>
        <p:nvGraphicFramePr>
          <p:cNvPr id="6" name="Tabel 6">
            <a:extLst>
              <a:ext uri="{FF2B5EF4-FFF2-40B4-BE49-F238E27FC236}">
                <a16:creationId xmlns:a16="http://schemas.microsoft.com/office/drawing/2014/main" id="{1727CB71-64C5-32CB-4526-B252AB1B89A2}"/>
              </a:ext>
            </a:extLst>
          </p:cNvPr>
          <p:cNvGraphicFramePr>
            <a:graphicFrameLocks noGrp="1"/>
          </p:cNvGraphicFramePr>
          <p:nvPr>
            <p:extLst>
              <p:ext uri="{D42A27DB-BD31-4B8C-83A1-F6EECF244321}">
                <p14:modId xmlns:p14="http://schemas.microsoft.com/office/powerpoint/2010/main" val="3724103255"/>
              </p:ext>
            </p:extLst>
          </p:nvPr>
        </p:nvGraphicFramePr>
        <p:xfrm>
          <a:off x="1612490" y="2606368"/>
          <a:ext cx="6096000" cy="1854200"/>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579244994"/>
                    </a:ext>
                  </a:extLst>
                </a:gridCol>
                <a:gridCol w="3048000">
                  <a:extLst>
                    <a:ext uri="{9D8B030D-6E8A-4147-A177-3AD203B41FA5}">
                      <a16:colId xmlns:a16="http://schemas.microsoft.com/office/drawing/2014/main" val="3745734287"/>
                    </a:ext>
                  </a:extLst>
                </a:gridCol>
              </a:tblGrid>
              <a:tr h="370840">
                <a:tc>
                  <a:txBody>
                    <a:bodyPr/>
                    <a:lstStyle/>
                    <a:p>
                      <a:r>
                        <a:rPr lang="da-DK" dirty="0"/>
                        <a:t>Varmebehov (MWh/år)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da-DK" dirty="0"/>
                        <a:t>14.489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5374857"/>
                  </a:ext>
                </a:extLst>
              </a:tr>
              <a:tr h="370840">
                <a:tc>
                  <a:txBody>
                    <a:bodyPr/>
                    <a:lstStyle/>
                    <a:p>
                      <a:r>
                        <a:rPr lang="da-DK" dirty="0"/>
                        <a:t>Opvarmet areal (m2)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da-DK" dirty="0"/>
                        <a:t>127.247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145123"/>
                  </a:ext>
                </a:extLst>
              </a:tr>
              <a:tr h="370840">
                <a:tc>
                  <a:txBody>
                    <a:bodyPr/>
                    <a:lstStyle/>
                    <a:p>
                      <a:r>
                        <a:rPr lang="da-DK" dirty="0"/>
                        <a:t>Antal bygninger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da-DK" dirty="0"/>
                        <a:t>799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210168"/>
                  </a:ext>
                </a:extLst>
              </a:tr>
              <a:tr h="370840">
                <a:tc>
                  <a:txBody>
                    <a:bodyPr/>
                    <a:lstStyle/>
                    <a:p>
                      <a:r>
                        <a:rPr lang="da-DK" dirty="0"/>
                        <a:t>Tracé (meter)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da-DK" dirty="0"/>
                        <a:t>12.535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6721665"/>
                  </a:ext>
                </a:extLst>
              </a:tr>
              <a:tr h="370840">
                <a:tc>
                  <a:txBody>
                    <a:bodyPr/>
                    <a:lstStyle/>
                    <a:p>
                      <a:r>
                        <a:rPr lang="da-DK" dirty="0"/>
                        <a:t>Pris (kr.)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da-DK" dirty="0"/>
                        <a:t>65.657.000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3845827"/>
                  </a:ext>
                </a:extLst>
              </a:tr>
            </a:tbl>
          </a:graphicData>
        </a:graphic>
      </p:graphicFrame>
      <p:sp>
        <p:nvSpPr>
          <p:cNvPr id="7" name="Tekstfelt 6">
            <a:extLst>
              <a:ext uri="{FF2B5EF4-FFF2-40B4-BE49-F238E27FC236}">
                <a16:creationId xmlns:a16="http://schemas.microsoft.com/office/drawing/2014/main" id="{84A55AD3-F0A5-3AFE-E3CE-B747FCF42E11}"/>
              </a:ext>
            </a:extLst>
          </p:cNvPr>
          <p:cNvSpPr txBox="1"/>
          <p:nvPr/>
        </p:nvSpPr>
        <p:spPr>
          <a:xfrm>
            <a:off x="1612490" y="1862987"/>
            <a:ext cx="2743200" cy="461665"/>
          </a:xfrm>
          <a:prstGeom prst="rect">
            <a:avLst/>
          </a:prstGeom>
          <a:noFill/>
        </p:spPr>
        <p:txBody>
          <a:bodyPr wrap="square" rtlCol="0">
            <a:spAutoFit/>
          </a:bodyPr>
          <a:lstStyle/>
          <a:p>
            <a:r>
              <a:rPr lang="da-DK" sz="2400" dirty="0"/>
              <a:t>Blovstrød </a:t>
            </a:r>
            <a:r>
              <a:rPr lang="da-DK" sz="2400" dirty="0" err="1"/>
              <a:t>omr</a:t>
            </a:r>
            <a:r>
              <a:rPr lang="da-DK" sz="2400" dirty="0"/>
              <a:t>. A1</a:t>
            </a:r>
          </a:p>
        </p:txBody>
      </p:sp>
    </p:spTree>
    <p:extLst>
      <p:ext uri="{BB962C8B-B14F-4D97-AF65-F5344CB8AC3E}">
        <p14:creationId xmlns:p14="http://schemas.microsoft.com/office/powerpoint/2010/main" val="14849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tekst, skærmbillede, nummer/tal, Font/skrifttype&#10;&#10;Automatisk genereret beskrivelse">
            <a:extLst>
              <a:ext uri="{FF2B5EF4-FFF2-40B4-BE49-F238E27FC236}">
                <a16:creationId xmlns:a16="http://schemas.microsoft.com/office/drawing/2014/main" id="{D5011D02-82F1-CE3C-1B88-F58DD92E28A7}"/>
              </a:ext>
            </a:extLst>
          </p:cNvPr>
          <p:cNvPicPr>
            <a:picLocks noChangeAspect="1"/>
          </p:cNvPicPr>
          <p:nvPr/>
        </p:nvPicPr>
        <p:blipFill>
          <a:blip r:embed="rId2"/>
          <a:stretch>
            <a:fillRect/>
          </a:stretch>
        </p:blipFill>
        <p:spPr>
          <a:xfrm>
            <a:off x="414866" y="1560682"/>
            <a:ext cx="6304473" cy="2293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Billede 8" descr="Et billede, der indeholder tekst, skærmbillede, nummer/tal, Font/skrifttype&#10;&#10;Automatisk genereret beskrivelse">
            <a:extLst>
              <a:ext uri="{FF2B5EF4-FFF2-40B4-BE49-F238E27FC236}">
                <a16:creationId xmlns:a16="http://schemas.microsoft.com/office/drawing/2014/main" id="{216C6993-14DF-B0A3-E71D-90E71C974D15}"/>
              </a:ext>
            </a:extLst>
          </p:cNvPr>
          <p:cNvPicPr>
            <a:picLocks noChangeAspect="1"/>
          </p:cNvPicPr>
          <p:nvPr/>
        </p:nvPicPr>
        <p:blipFill>
          <a:blip r:embed="rId3"/>
          <a:stretch>
            <a:fillRect/>
          </a:stretch>
        </p:blipFill>
        <p:spPr>
          <a:xfrm>
            <a:off x="414867" y="3854244"/>
            <a:ext cx="7834398" cy="2216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kstboks 15">
            <a:extLst>
              <a:ext uri="{FF2B5EF4-FFF2-40B4-BE49-F238E27FC236}">
                <a16:creationId xmlns:a16="http://schemas.microsoft.com/office/drawing/2014/main" id="{4E37A919-6276-3439-2DA1-BFC77A191B1D}"/>
              </a:ext>
            </a:extLst>
          </p:cNvPr>
          <p:cNvSpPr txBox="1">
            <a:spLocks noGrp="1"/>
          </p:cNvSpPr>
          <p:nvPr>
            <p:ph type="title"/>
          </p:nvPr>
        </p:nvSpPr>
        <p:spPr>
          <a:xfrm>
            <a:off x="414338" y="572075"/>
            <a:ext cx="5376862" cy="430887"/>
          </a:xfrm>
          <a:prstGeom prst="rect">
            <a:avLst/>
          </a:prstGeom>
          <a:noFill/>
        </p:spPr>
        <p:txBody>
          <a:bodyPr wrap="square" rtlCol="0">
            <a:spAutoFit/>
          </a:bodyPr>
          <a:lstStyle/>
          <a:p>
            <a:pPr algn="ctr"/>
            <a:r>
              <a:rPr 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Data fra planen - forsat</a:t>
            </a:r>
          </a:p>
        </p:txBody>
      </p:sp>
    </p:spTree>
    <p:extLst>
      <p:ext uri="{BB962C8B-B14F-4D97-AF65-F5344CB8AC3E}">
        <p14:creationId xmlns:p14="http://schemas.microsoft.com/office/powerpoint/2010/main" val="3270393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kommuner.jpg"/>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279" r="25497"/>
          <a:stretch/>
        </p:blipFill>
        <p:spPr>
          <a:xfrm>
            <a:off x="5110315" y="77387"/>
            <a:ext cx="4123625" cy="6858000"/>
          </a:xfrm>
        </p:spPr>
      </p:pic>
      <p:pic>
        <p:nvPicPr>
          <p:cNvPr id="10" name="Billede 9">
            <a:extLst>
              <a:ext uri="{FF2B5EF4-FFF2-40B4-BE49-F238E27FC236}">
                <a16:creationId xmlns:a16="http://schemas.microsoft.com/office/drawing/2014/main" id="{1BE47F87-902F-4E41-B599-17D99B19C9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313" y="77387"/>
            <a:ext cx="1493569" cy="851928"/>
          </a:xfrm>
          <a:prstGeom prst="rect">
            <a:avLst/>
          </a:prstGeom>
        </p:spPr>
      </p:pic>
      <p:sp>
        <p:nvSpPr>
          <p:cNvPr id="15" name="Tekstfelt 14">
            <a:extLst>
              <a:ext uri="{FF2B5EF4-FFF2-40B4-BE49-F238E27FC236}">
                <a16:creationId xmlns:a16="http://schemas.microsoft.com/office/drawing/2014/main" id="{3FCD8C29-CE51-B006-E63E-580B7A8135B9}"/>
              </a:ext>
            </a:extLst>
          </p:cNvPr>
          <p:cNvSpPr txBox="1"/>
          <p:nvPr/>
        </p:nvSpPr>
        <p:spPr>
          <a:xfrm>
            <a:off x="536914" y="1107124"/>
            <a:ext cx="4304243" cy="2739211"/>
          </a:xfrm>
          <a:prstGeom prst="rect">
            <a:avLst/>
          </a:prstGeom>
          <a:noFill/>
          <a:ln w="38100">
            <a:solidFill>
              <a:srgbClr val="00B0F0"/>
            </a:solidFill>
          </a:ln>
        </p:spPr>
        <p:txBody>
          <a:bodyPr wrap="square">
            <a:spAutoFit/>
          </a:bodyPr>
          <a:lstStyle/>
          <a:p>
            <a:endParaRPr lang="da-DK" sz="800" b="1" dirty="0"/>
          </a:p>
          <a:p>
            <a:pPr marL="285750" indent="-285750">
              <a:buFont typeface="Arial" panose="020B0604020202020204" pitchFamily="34" charset="0"/>
              <a:buChar char="•"/>
            </a:pPr>
            <a:r>
              <a:rPr lang="da-DK" sz="1400" b="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Kommunerne udpeger i samarbejde med Norfors lokaliteter for ny produktionskapacitet </a:t>
            </a:r>
          </a:p>
          <a:p>
            <a:pPr marL="285750" indent="-285750">
              <a:buFont typeface="Arial" panose="020B0604020202020204" pitchFamily="34" charset="0"/>
              <a:buChar char="•"/>
            </a:pPr>
            <a:endParaRPr lang="da-DK" sz="800" b="1" dirty="0">
              <a:solidFill>
                <a:srgbClr val="00000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400" b="1" dirty="0">
                <a:solidFill>
                  <a:srgbClr val="000000"/>
                </a:solidFill>
                <a:latin typeface="Verdana" panose="020B0604030504040204" pitchFamily="34" charset="0"/>
                <a:ea typeface="Verdana" panose="020B0604030504040204" pitchFamily="34" charset="0"/>
              </a:rPr>
              <a:t>For nye fjernvarmeområder udarbejdes projektforslag, der godkendes af kommunerne (løbende)</a:t>
            </a:r>
          </a:p>
          <a:p>
            <a:pPr marL="285750" indent="-285750">
              <a:buFont typeface="Arial" panose="020B0604020202020204" pitchFamily="34" charset="0"/>
              <a:buChar char="•"/>
            </a:pPr>
            <a:endParaRPr lang="da-DK" sz="800" b="1" dirty="0">
              <a:solidFill>
                <a:srgbClr val="00000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400" b="1" dirty="0">
                <a:solidFill>
                  <a:srgbClr val="000000"/>
                </a:solidFill>
                <a:latin typeface="Verdana" panose="020B0604030504040204" pitchFamily="34" charset="0"/>
                <a:ea typeface="Verdana" panose="020B0604030504040204" pitchFamily="34" charset="0"/>
              </a:rPr>
              <a:t>Der indgås leveringsaftale med kommende forbrugere (løbende)</a:t>
            </a:r>
          </a:p>
          <a:p>
            <a:pPr marL="285750" indent="-285750">
              <a:buFont typeface="Arial" panose="020B0604020202020204" pitchFamily="34" charset="0"/>
              <a:buChar char="•"/>
            </a:pPr>
            <a:endParaRPr lang="da-DK" sz="800" b="1" dirty="0">
              <a:solidFill>
                <a:srgbClr val="000000"/>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400" b="1" dirty="0">
                <a:solidFill>
                  <a:srgbClr val="000000"/>
                </a:solidFill>
                <a:latin typeface="Verdana" panose="020B0604030504040204" pitchFamily="34" charset="0"/>
                <a:ea typeface="Verdana" panose="020B0604030504040204" pitchFamily="34" charset="0"/>
              </a:rPr>
              <a:t>Fjernvarmen rulles ud, når tilslutningen er stor nok</a:t>
            </a:r>
            <a:endParaRPr lang="da-DK" sz="1400" b="1" dirty="0"/>
          </a:p>
        </p:txBody>
      </p:sp>
      <p:sp>
        <p:nvSpPr>
          <p:cNvPr id="16" name="Tekstboks 9">
            <a:extLst>
              <a:ext uri="{FF2B5EF4-FFF2-40B4-BE49-F238E27FC236}">
                <a16:creationId xmlns:a16="http://schemas.microsoft.com/office/drawing/2014/main" id="{528327A7-FB03-D119-B153-B87BF6478404}"/>
              </a:ext>
            </a:extLst>
          </p:cNvPr>
          <p:cNvSpPr txBox="1">
            <a:spLocks noChangeArrowheads="1"/>
          </p:cNvSpPr>
          <p:nvPr/>
        </p:nvSpPr>
        <p:spPr bwMode="auto">
          <a:xfrm>
            <a:off x="693547" y="503351"/>
            <a:ext cx="37360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da-DK" alt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DEN VIDERE PROCES</a:t>
            </a:r>
          </a:p>
        </p:txBody>
      </p:sp>
      <p:pic>
        <p:nvPicPr>
          <p:cNvPr id="18" name="Picture 4" descr="Billedresultat for fjernvarme logo">
            <a:hlinkClick r:id="rId4"/>
            <a:extLst>
              <a:ext uri="{FF2B5EF4-FFF2-40B4-BE49-F238E27FC236}">
                <a16:creationId xmlns:a16="http://schemas.microsoft.com/office/drawing/2014/main" id="{6F140182-00E7-5EBB-0D7A-8F4B62A13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7312" y="5815210"/>
            <a:ext cx="1493569" cy="112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493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boks 15">
            <a:extLst>
              <a:ext uri="{FF2B5EF4-FFF2-40B4-BE49-F238E27FC236}">
                <a16:creationId xmlns:a16="http://schemas.microsoft.com/office/drawing/2014/main" id="{C41A8FCB-00A2-475C-9689-F5468AD88F8F}"/>
              </a:ext>
            </a:extLst>
          </p:cNvPr>
          <p:cNvSpPr txBox="1"/>
          <p:nvPr/>
        </p:nvSpPr>
        <p:spPr>
          <a:xfrm>
            <a:off x="0" y="891744"/>
            <a:ext cx="7578326" cy="430887"/>
          </a:xfrm>
          <a:prstGeom prst="rect">
            <a:avLst/>
          </a:prstGeom>
          <a:noFill/>
        </p:spPr>
        <p:txBody>
          <a:bodyPr wrap="square" rtlCol="0">
            <a:spAutoFit/>
          </a:bodyPr>
          <a:lstStyle/>
          <a:p>
            <a:pPr algn="ctr"/>
            <a:r>
              <a:rPr 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LOKALISERING AF PRODUKTIONSANLÆG</a:t>
            </a:r>
          </a:p>
        </p:txBody>
      </p:sp>
      <p:sp>
        <p:nvSpPr>
          <p:cNvPr id="3" name="AutoShape 4" descr="Location pin Stock Vectors, Royalty Free Location pin Illustrations |  Depositphotos">
            <a:extLst>
              <a:ext uri="{FF2B5EF4-FFF2-40B4-BE49-F238E27FC236}">
                <a16:creationId xmlns:a16="http://schemas.microsoft.com/office/drawing/2014/main" id="{56B61652-B051-623F-ACE0-27D8EDEE1CA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6" name="Picture 8" descr="Map Pointer Location on White Background. 3d Illustration Stock  Illustration - Illustration of direction, road: 93356628">
            <a:extLst>
              <a:ext uri="{FF2B5EF4-FFF2-40B4-BE49-F238E27FC236}">
                <a16:creationId xmlns:a16="http://schemas.microsoft.com/office/drawing/2014/main" id="{87090DE0-734B-39BE-2A91-9266058D79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010"/>
          <a:stretch/>
        </p:blipFill>
        <p:spPr bwMode="auto">
          <a:xfrm>
            <a:off x="152400" y="1550459"/>
            <a:ext cx="8829368" cy="3901357"/>
          </a:xfrm>
          <a:prstGeom prst="rect">
            <a:avLst/>
          </a:prstGeom>
          <a:noFill/>
          <a:extLst>
            <a:ext uri="{909E8E84-426E-40DD-AFC4-6F175D3DCCD1}">
              <a14:hiddenFill xmlns:a14="http://schemas.microsoft.com/office/drawing/2010/main">
                <a:solidFill>
                  <a:srgbClr val="FFFFFF"/>
                </a:solidFill>
              </a14:hiddenFill>
            </a:ext>
          </a:extLst>
        </p:spPr>
      </p:pic>
      <p:sp>
        <p:nvSpPr>
          <p:cNvPr id="9" name="Tekstboks 15">
            <a:extLst>
              <a:ext uri="{FF2B5EF4-FFF2-40B4-BE49-F238E27FC236}">
                <a16:creationId xmlns:a16="http://schemas.microsoft.com/office/drawing/2014/main" id="{377643B2-9DB2-83A1-20AA-EA589DC61DE2}"/>
              </a:ext>
            </a:extLst>
          </p:cNvPr>
          <p:cNvSpPr txBox="1"/>
          <p:nvPr/>
        </p:nvSpPr>
        <p:spPr>
          <a:xfrm>
            <a:off x="2021294" y="5710422"/>
            <a:ext cx="4633452" cy="461665"/>
          </a:xfrm>
          <a:prstGeom prst="rect">
            <a:avLst/>
          </a:prstGeom>
          <a:noFill/>
        </p:spPr>
        <p:txBody>
          <a:bodyPr wrap="square" rtlCol="0">
            <a:spAutoFit/>
          </a:bodyPr>
          <a:lstStyle/>
          <a:p>
            <a:pPr algn="ctr"/>
            <a:r>
              <a:rPr lang="da-DK" sz="2400" b="1" dirty="0">
                <a:solidFill>
                  <a:srgbClr val="002060"/>
                </a:solidFill>
                <a:latin typeface="Verdana" panose="020B0604030504040204" pitchFamily="34" charset="0"/>
                <a:ea typeface="Verdana" panose="020B0604030504040204" pitchFamily="34" charset="0"/>
                <a:cs typeface="Verdana" panose="020B0604030504040204" pitchFamily="34" charset="0"/>
              </a:rPr>
              <a:t>BLIVER ALTAFGØRENDE!</a:t>
            </a:r>
          </a:p>
        </p:txBody>
      </p:sp>
    </p:spTree>
    <p:extLst>
      <p:ext uri="{BB962C8B-B14F-4D97-AF65-F5344CB8AC3E}">
        <p14:creationId xmlns:p14="http://schemas.microsoft.com/office/powerpoint/2010/main" val="2938229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9">
            <a:extLst>
              <a:ext uri="{FF2B5EF4-FFF2-40B4-BE49-F238E27FC236}">
                <a16:creationId xmlns:a16="http://schemas.microsoft.com/office/drawing/2014/main" id="{7D564CEF-5CF2-9693-AF80-6D9C28F51FD9}"/>
              </a:ext>
            </a:extLst>
          </p:cNvPr>
          <p:cNvSpPr txBox="1">
            <a:spLocks noChangeArrowheads="1"/>
          </p:cNvSpPr>
          <p:nvPr/>
        </p:nvSpPr>
        <p:spPr bwMode="auto">
          <a:xfrm>
            <a:off x="693547" y="503351"/>
            <a:ext cx="37360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da-DK" alt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Projektforslag</a:t>
            </a:r>
          </a:p>
        </p:txBody>
      </p:sp>
      <p:pic>
        <p:nvPicPr>
          <p:cNvPr id="2" name="Picture 4" descr="Billedresultat for fjernvarme logo">
            <a:hlinkClick r:id="rId3"/>
            <a:extLst>
              <a:ext uri="{FF2B5EF4-FFF2-40B4-BE49-F238E27FC236}">
                <a16:creationId xmlns:a16="http://schemas.microsoft.com/office/drawing/2014/main" id="{1E63A5C1-3E0A-C391-83B8-81E41F92F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312" y="5737823"/>
            <a:ext cx="1493569" cy="1120177"/>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descr="Et billede, der indeholder tekst, skærmbillede, træ, udendørs&#10;&#10;Automatisk genereret beskrivelse">
            <a:extLst>
              <a:ext uri="{FF2B5EF4-FFF2-40B4-BE49-F238E27FC236}">
                <a16:creationId xmlns:a16="http://schemas.microsoft.com/office/drawing/2014/main" id="{D420DD88-26FA-1B02-0D09-5BF1F5BCEEEE}"/>
              </a:ext>
            </a:extLst>
          </p:cNvPr>
          <p:cNvPicPr>
            <a:picLocks noChangeAspect="1"/>
          </p:cNvPicPr>
          <p:nvPr/>
        </p:nvPicPr>
        <p:blipFill>
          <a:blip r:embed="rId5"/>
          <a:stretch>
            <a:fillRect/>
          </a:stretch>
        </p:blipFill>
        <p:spPr>
          <a:xfrm rot="564970">
            <a:off x="2969883" y="989132"/>
            <a:ext cx="3741228" cy="5299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615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9">
            <a:extLst>
              <a:ext uri="{FF2B5EF4-FFF2-40B4-BE49-F238E27FC236}">
                <a16:creationId xmlns:a16="http://schemas.microsoft.com/office/drawing/2014/main" id="{6782F3E4-E99A-B59E-9E4F-E5950FCB9D5C}"/>
              </a:ext>
            </a:extLst>
          </p:cNvPr>
          <p:cNvSpPr txBox="1">
            <a:spLocks noChangeArrowheads="1"/>
          </p:cNvSpPr>
          <p:nvPr/>
        </p:nvSpPr>
        <p:spPr bwMode="auto">
          <a:xfrm>
            <a:off x="693547" y="503351"/>
            <a:ext cx="37360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da-DK" alt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Tilmelding</a:t>
            </a:r>
          </a:p>
        </p:txBody>
      </p:sp>
      <p:pic>
        <p:nvPicPr>
          <p:cNvPr id="6" name="Billede 5">
            <a:extLst>
              <a:ext uri="{FF2B5EF4-FFF2-40B4-BE49-F238E27FC236}">
                <a16:creationId xmlns:a16="http://schemas.microsoft.com/office/drawing/2014/main" id="{FB177BFF-D1C4-3EFE-6DCD-BB01B84CBE37}"/>
              </a:ext>
            </a:extLst>
          </p:cNvPr>
          <p:cNvPicPr>
            <a:picLocks noChangeAspect="1"/>
          </p:cNvPicPr>
          <p:nvPr/>
        </p:nvPicPr>
        <p:blipFill>
          <a:blip r:embed="rId3"/>
          <a:stretch>
            <a:fillRect/>
          </a:stretch>
        </p:blipFill>
        <p:spPr>
          <a:xfrm>
            <a:off x="1187431" y="1760148"/>
            <a:ext cx="6769137" cy="4907770"/>
          </a:xfrm>
          <a:prstGeom prst="rect">
            <a:avLst/>
          </a:prstGeom>
        </p:spPr>
      </p:pic>
      <p:sp>
        <p:nvSpPr>
          <p:cNvPr id="2" name="Tekstfelt 1">
            <a:extLst>
              <a:ext uri="{FF2B5EF4-FFF2-40B4-BE49-F238E27FC236}">
                <a16:creationId xmlns:a16="http://schemas.microsoft.com/office/drawing/2014/main" id="{DEC18FF3-1E0A-813A-D0A0-A84B84549A3C}"/>
              </a:ext>
            </a:extLst>
          </p:cNvPr>
          <p:cNvSpPr txBox="1"/>
          <p:nvPr/>
        </p:nvSpPr>
        <p:spPr>
          <a:xfrm>
            <a:off x="1317523" y="1172359"/>
            <a:ext cx="6449961" cy="369332"/>
          </a:xfrm>
          <a:prstGeom prst="rect">
            <a:avLst/>
          </a:prstGeom>
          <a:noFill/>
        </p:spPr>
        <p:txBody>
          <a:bodyPr wrap="square" rtlCol="0">
            <a:spAutoFit/>
          </a:bodyPr>
          <a:lstStyle/>
          <a:p>
            <a:pPr algn="ctr"/>
            <a:r>
              <a:rPr lang="da-DK" dirty="0">
                <a:hlinkClick r:id="rId4"/>
              </a:rPr>
              <a:t>https://eforsyning.dk/norforsfjernvarme/forside/</a:t>
            </a:r>
            <a:endParaRPr lang="da-DK" dirty="0"/>
          </a:p>
        </p:txBody>
      </p:sp>
    </p:spTree>
    <p:extLst>
      <p:ext uri="{BB962C8B-B14F-4D97-AF65-F5344CB8AC3E}">
        <p14:creationId xmlns:p14="http://schemas.microsoft.com/office/powerpoint/2010/main" val="1708468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jernvarmen i Hovedgård graver fra august">
            <a:extLst>
              <a:ext uri="{FF2B5EF4-FFF2-40B4-BE49-F238E27FC236}">
                <a16:creationId xmlns:a16="http://schemas.microsoft.com/office/drawing/2014/main" id="{30C001EA-7847-DDA4-C20C-6E99BD6E7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811522"/>
            <a:ext cx="6667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9">
            <a:extLst>
              <a:ext uri="{FF2B5EF4-FFF2-40B4-BE49-F238E27FC236}">
                <a16:creationId xmlns:a16="http://schemas.microsoft.com/office/drawing/2014/main" id="{F29620F5-9CE5-D081-DABA-894CD180A76E}"/>
              </a:ext>
            </a:extLst>
          </p:cNvPr>
          <p:cNvSpPr txBox="1">
            <a:spLocks noChangeArrowheads="1"/>
          </p:cNvSpPr>
          <p:nvPr/>
        </p:nvSpPr>
        <p:spPr bwMode="auto">
          <a:xfrm>
            <a:off x="693547" y="503351"/>
            <a:ext cx="37360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da-DK" alt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Udførsel </a:t>
            </a:r>
          </a:p>
        </p:txBody>
      </p:sp>
    </p:spTree>
    <p:extLst>
      <p:ext uri="{BB962C8B-B14F-4D97-AF65-F5344CB8AC3E}">
        <p14:creationId xmlns:p14="http://schemas.microsoft.com/office/powerpoint/2010/main" val="74053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15">
            <a:extLst>
              <a:ext uri="{FF2B5EF4-FFF2-40B4-BE49-F238E27FC236}">
                <a16:creationId xmlns:a16="http://schemas.microsoft.com/office/drawing/2014/main" id="{040DBF84-84E1-A734-ECF7-FEF08D424500}"/>
              </a:ext>
            </a:extLst>
          </p:cNvPr>
          <p:cNvSpPr txBox="1"/>
          <p:nvPr/>
        </p:nvSpPr>
        <p:spPr>
          <a:xfrm>
            <a:off x="908570" y="443664"/>
            <a:ext cx="4196029" cy="430887"/>
          </a:xfrm>
          <a:prstGeom prst="rect">
            <a:avLst/>
          </a:prstGeom>
          <a:noFill/>
        </p:spPr>
        <p:txBody>
          <a:bodyPr wrap="square" rtlCol="0">
            <a:spAutoFit/>
          </a:bodyPr>
          <a:lstStyle/>
          <a:p>
            <a:r>
              <a:rPr 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Dagsorden </a:t>
            </a:r>
          </a:p>
        </p:txBody>
      </p:sp>
      <p:sp>
        <p:nvSpPr>
          <p:cNvPr id="5" name="Tekstfelt 4">
            <a:extLst>
              <a:ext uri="{FF2B5EF4-FFF2-40B4-BE49-F238E27FC236}">
                <a16:creationId xmlns:a16="http://schemas.microsoft.com/office/drawing/2014/main" id="{E4CA2639-8EED-2DDB-8CB4-AA1A23BFC392}"/>
              </a:ext>
            </a:extLst>
          </p:cNvPr>
          <p:cNvSpPr txBox="1"/>
          <p:nvPr/>
        </p:nvSpPr>
        <p:spPr>
          <a:xfrm>
            <a:off x="1012723" y="1130711"/>
            <a:ext cx="3677264" cy="6247864"/>
          </a:xfrm>
          <a:prstGeom prst="rect">
            <a:avLst/>
          </a:prstGeom>
          <a:noFill/>
        </p:spPr>
        <p:txBody>
          <a:bodyPr wrap="square" rtlCol="0">
            <a:spAutoFit/>
          </a:bodyPr>
          <a:lstStyle/>
          <a:p>
            <a:pPr marL="285750" indent="-285750">
              <a:buFont typeface="Arial" panose="020B0604020202020204" pitchFamily="34" charset="0"/>
              <a:buChar char="•"/>
            </a:pPr>
            <a:r>
              <a:rPr lang="da-DK" sz="2800" dirty="0"/>
              <a:t>Hvem er jeg?</a:t>
            </a:r>
          </a:p>
          <a:p>
            <a:pPr marL="285750" indent="-285750">
              <a:buFont typeface="Arial" panose="020B0604020202020204" pitchFamily="34" charset="0"/>
              <a:buChar char="•"/>
            </a:pPr>
            <a:r>
              <a:rPr lang="da-DK" sz="2800" dirty="0"/>
              <a:t>Om Norfors</a:t>
            </a:r>
          </a:p>
          <a:p>
            <a:pPr marL="285750" indent="-285750">
              <a:buFont typeface="Arial" panose="020B0604020202020204" pitchFamily="34" charset="0"/>
              <a:buChar char="•"/>
            </a:pPr>
            <a:r>
              <a:rPr lang="da-DK" sz="2800" dirty="0"/>
              <a:t>Baggrund for udrulningsplan</a:t>
            </a:r>
          </a:p>
          <a:p>
            <a:pPr marL="285750" indent="-285750">
              <a:buFont typeface="Arial" panose="020B0604020202020204" pitchFamily="34" charset="0"/>
              <a:buChar char="•"/>
            </a:pPr>
            <a:r>
              <a:rPr lang="da-DK" sz="2800" dirty="0"/>
              <a:t>Blovstrød områder</a:t>
            </a:r>
          </a:p>
          <a:p>
            <a:pPr marL="285750" indent="-285750">
              <a:buFont typeface="Arial" panose="020B0604020202020204" pitchFamily="34" charset="0"/>
              <a:buChar char="•"/>
            </a:pPr>
            <a:r>
              <a:rPr lang="da-DK" sz="2800" dirty="0"/>
              <a:t>Den videre proces </a:t>
            </a:r>
          </a:p>
          <a:p>
            <a:pPr marL="285750" indent="-285750">
              <a:buFont typeface="Arial" panose="020B0604020202020204" pitchFamily="34" charset="0"/>
              <a:buChar char="•"/>
            </a:pPr>
            <a:r>
              <a:rPr lang="da-DK" sz="2800" dirty="0"/>
              <a:t>Ny affaldslov vedr. liberalisering af forbrændingsanlæg</a:t>
            </a:r>
          </a:p>
          <a:p>
            <a:pPr marL="285750" indent="-285750">
              <a:buFont typeface="Arial" panose="020B0604020202020204" pitchFamily="34" charset="0"/>
              <a:buChar char="•"/>
            </a:pPr>
            <a:r>
              <a:rPr lang="da-DK" sz="2800" dirty="0"/>
              <a:t>Spørgsmål</a:t>
            </a:r>
          </a:p>
          <a:p>
            <a:pPr marL="285750" indent="-285750">
              <a:buFont typeface="Arial" panose="020B0604020202020204" pitchFamily="34" charset="0"/>
              <a:buChar char="•"/>
            </a:pPr>
            <a:endParaRPr lang="da-DK" sz="2800" dirty="0"/>
          </a:p>
          <a:p>
            <a:pPr marL="285750" indent="-285750">
              <a:buFont typeface="Arial" panose="020B0604020202020204" pitchFamily="34" charset="0"/>
              <a:buChar char="•"/>
            </a:pPr>
            <a:endParaRPr lang="da-DK" sz="2800" dirty="0"/>
          </a:p>
          <a:p>
            <a:pPr marL="285750" indent="-285750">
              <a:buFont typeface="Arial" panose="020B0604020202020204" pitchFamily="34" charset="0"/>
              <a:buChar char="•"/>
            </a:pPr>
            <a:endParaRPr lang="da-DK" sz="2800" dirty="0"/>
          </a:p>
          <a:p>
            <a:r>
              <a:rPr lang="da-DK" dirty="0"/>
              <a:t> </a:t>
            </a:r>
          </a:p>
          <a:p>
            <a:pPr marL="285750" indent="-285750">
              <a:buFont typeface="Arial" panose="020B0604020202020204" pitchFamily="34" charset="0"/>
              <a:buChar char="•"/>
            </a:pPr>
            <a:endParaRPr lang="da-DK" dirty="0"/>
          </a:p>
        </p:txBody>
      </p:sp>
    </p:spTree>
    <p:extLst>
      <p:ext uri="{BB962C8B-B14F-4D97-AF65-F5344CB8AC3E}">
        <p14:creationId xmlns:p14="http://schemas.microsoft.com/office/powerpoint/2010/main" val="2613140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9">
            <a:extLst>
              <a:ext uri="{FF2B5EF4-FFF2-40B4-BE49-F238E27FC236}">
                <a16:creationId xmlns:a16="http://schemas.microsoft.com/office/drawing/2014/main" id="{26FF29EB-148A-1578-2B7E-929A496FA151}"/>
              </a:ext>
            </a:extLst>
          </p:cNvPr>
          <p:cNvSpPr txBox="1">
            <a:spLocks noChangeArrowheads="1"/>
          </p:cNvSpPr>
          <p:nvPr/>
        </p:nvSpPr>
        <p:spPr bwMode="auto">
          <a:xfrm>
            <a:off x="693547" y="503351"/>
            <a:ext cx="37360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da-DK" alt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Priser og tidsplan </a:t>
            </a:r>
          </a:p>
        </p:txBody>
      </p:sp>
      <p:sp>
        <p:nvSpPr>
          <p:cNvPr id="5" name="Tekstfelt 4">
            <a:extLst>
              <a:ext uri="{FF2B5EF4-FFF2-40B4-BE49-F238E27FC236}">
                <a16:creationId xmlns:a16="http://schemas.microsoft.com/office/drawing/2014/main" id="{C829857E-B106-E013-588C-6082CA379B90}"/>
              </a:ext>
            </a:extLst>
          </p:cNvPr>
          <p:cNvSpPr txBox="1"/>
          <p:nvPr/>
        </p:nvSpPr>
        <p:spPr>
          <a:xfrm>
            <a:off x="2177845" y="2736502"/>
            <a:ext cx="4788310" cy="1384995"/>
          </a:xfrm>
          <a:prstGeom prst="rect">
            <a:avLst/>
          </a:prstGeom>
          <a:noFill/>
        </p:spPr>
        <p:txBody>
          <a:bodyPr wrap="square" rtlCol="0">
            <a:spAutoFit/>
          </a:bodyPr>
          <a:lstStyle/>
          <a:p>
            <a:r>
              <a:rPr lang="da-DK" sz="2800" dirty="0"/>
              <a:t>Hvad kommer det til at koste?</a:t>
            </a:r>
          </a:p>
          <a:p>
            <a:endParaRPr lang="da-DK" sz="2800" dirty="0"/>
          </a:p>
          <a:p>
            <a:r>
              <a:rPr lang="da-DK" sz="2800" dirty="0"/>
              <a:t>Hvornår bliver det udført? </a:t>
            </a:r>
          </a:p>
        </p:txBody>
      </p:sp>
    </p:spTree>
    <p:extLst>
      <p:ext uri="{BB962C8B-B14F-4D97-AF65-F5344CB8AC3E}">
        <p14:creationId xmlns:p14="http://schemas.microsoft.com/office/powerpoint/2010/main" val="2317518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boks 9">
            <a:extLst>
              <a:ext uri="{FF2B5EF4-FFF2-40B4-BE49-F238E27FC236}">
                <a16:creationId xmlns:a16="http://schemas.microsoft.com/office/drawing/2014/main" id="{2475D09F-E244-3C9A-8B4D-EFD23D8E7EED}"/>
              </a:ext>
            </a:extLst>
          </p:cNvPr>
          <p:cNvSpPr txBox="1">
            <a:spLocks noChangeArrowheads="1"/>
          </p:cNvSpPr>
          <p:nvPr/>
        </p:nvSpPr>
        <p:spPr bwMode="auto">
          <a:xfrm>
            <a:off x="693547" y="503351"/>
            <a:ext cx="373604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da-DK" alt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Ny affaldslov </a:t>
            </a:r>
          </a:p>
        </p:txBody>
      </p:sp>
      <p:pic>
        <p:nvPicPr>
          <p:cNvPr id="12" name="Billede 11" descr="Et billede, der indeholder tøj, tekst, hjelm, arbejdstøj&#10;&#10;Automatisk genereret beskrivelse">
            <a:extLst>
              <a:ext uri="{FF2B5EF4-FFF2-40B4-BE49-F238E27FC236}">
                <a16:creationId xmlns:a16="http://schemas.microsoft.com/office/drawing/2014/main" id="{DB0985D7-45B7-E35B-4ADD-3D8A96C8E6B2}"/>
              </a:ext>
            </a:extLst>
          </p:cNvPr>
          <p:cNvPicPr>
            <a:picLocks noChangeAspect="1"/>
          </p:cNvPicPr>
          <p:nvPr/>
        </p:nvPicPr>
        <p:blipFill>
          <a:blip r:embed="rId2"/>
          <a:stretch>
            <a:fillRect/>
          </a:stretch>
        </p:blipFill>
        <p:spPr>
          <a:xfrm rot="21000782">
            <a:off x="709532" y="1964548"/>
            <a:ext cx="4364630" cy="4131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Billede 13" descr="Et billede, der indeholder tekst, skærmbillede, udendørs, Luftfotografering&#10;&#10;Automatisk genereret beskrivelse">
            <a:extLst>
              <a:ext uri="{FF2B5EF4-FFF2-40B4-BE49-F238E27FC236}">
                <a16:creationId xmlns:a16="http://schemas.microsoft.com/office/drawing/2014/main" id="{9D100D09-47E0-6E5F-18C4-0DD1E201D5CD}"/>
              </a:ext>
            </a:extLst>
          </p:cNvPr>
          <p:cNvPicPr>
            <a:picLocks noChangeAspect="1"/>
          </p:cNvPicPr>
          <p:nvPr/>
        </p:nvPicPr>
        <p:blipFill>
          <a:blip r:embed="rId3"/>
          <a:stretch>
            <a:fillRect/>
          </a:stretch>
        </p:blipFill>
        <p:spPr>
          <a:xfrm rot="741597">
            <a:off x="4316182" y="2563839"/>
            <a:ext cx="4435912" cy="3679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9360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a:spLocks noGrp="1"/>
          </p:cNvSpPr>
          <p:nvPr>
            <p:ph type="title"/>
          </p:nvPr>
        </p:nvSpPr>
        <p:spPr>
          <a:xfrm>
            <a:off x="5370327" y="5805313"/>
            <a:ext cx="3235358" cy="394665"/>
          </a:xfrm>
        </p:spPr>
        <p:txBody>
          <a:bodyPr>
            <a:noAutofit/>
          </a:bodyPr>
          <a:lstStyle/>
          <a:p>
            <a:r>
              <a:rPr lang="da-DK" sz="2000" b="1" dirty="0">
                <a:solidFill>
                  <a:srgbClr val="0070C0"/>
                </a:solidFill>
              </a:rPr>
              <a:t>Vi arbejder på sagen</a:t>
            </a:r>
          </a:p>
        </p:txBody>
      </p:sp>
      <p:sp>
        <p:nvSpPr>
          <p:cNvPr id="6" name="Titel 2">
            <a:extLst>
              <a:ext uri="{FF2B5EF4-FFF2-40B4-BE49-F238E27FC236}">
                <a16:creationId xmlns:a16="http://schemas.microsoft.com/office/drawing/2014/main" id="{A0E3BFED-DC25-4E3B-BCA3-1A6BDC06484E}"/>
              </a:ext>
            </a:extLst>
          </p:cNvPr>
          <p:cNvSpPr txBox="1">
            <a:spLocks/>
          </p:cNvSpPr>
          <p:nvPr/>
        </p:nvSpPr>
        <p:spPr>
          <a:xfrm>
            <a:off x="724582" y="859894"/>
            <a:ext cx="3950657" cy="6149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lumMod val="75000"/>
                    <a:lumOff val="25000"/>
                  </a:schemeClr>
                </a:solidFill>
                <a:latin typeface="Verdana"/>
                <a:ea typeface="+mj-ea"/>
                <a:cs typeface="Verdana"/>
              </a:defRPr>
            </a:lvl1pPr>
          </a:lstStyle>
          <a:p>
            <a:r>
              <a:rPr lang="da-DK" sz="2800" b="1" dirty="0">
                <a:solidFill>
                  <a:srgbClr val="002060"/>
                </a:solidFill>
              </a:rPr>
              <a:t>TAK FOR ORDET</a:t>
            </a:r>
            <a:endParaRPr lang="da-DK" sz="2800" b="1" dirty="0">
              <a:solidFill>
                <a:schemeClr val="tx1"/>
              </a:solidFill>
            </a:endParaRPr>
          </a:p>
        </p:txBody>
      </p:sp>
      <p:pic>
        <p:nvPicPr>
          <p:cNvPr id="1030" name="Picture 6" descr="Forside - Norfors Fjernvarme">
            <a:extLst>
              <a:ext uri="{FF2B5EF4-FFF2-40B4-BE49-F238E27FC236}">
                <a16:creationId xmlns:a16="http://schemas.microsoft.com/office/drawing/2014/main" id="{0364E210-74C3-AD87-96CD-DC28E3C65E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032"/>
          <a:stretch/>
        </p:blipFill>
        <p:spPr bwMode="auto">
          <a:xfrm>
            <a:off x="805700" y="1557981"/>
            <a:ext cx="7637752" cy="414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775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kop, kaffe, snavset&#10;&#10;Automatisk genereret beskrivelse">
            <a:extLst>
              <a:ext uri="{FF2B5EF4-FFF2-40B4-BE49-F238E27FC236}">
                <a16:creationId xmlns:a16="http://schemas.microsoft.com/office/drawing/2014/main" id="{BCB118CE-AB0A-6D78-DFE1-F1A09ACA9896}"/>
              </a:ext>
            </a:extLst>
          </p:cNvPr>
          <p:cNvPicPr>
            <a:picLocks noChangeAspect="1"/>
          </p:cNvPicPr>
          <p:nvPr/>
        </p:nvPicPr>
        <p:blipFill>
          <a:blip r:embed="rId2"/>
          <a:stretch>
            <a:fillRect/>
          </a:stretch>
        </p:blipFill>
        <p:spPr>
          <a:xfrm rot="10800000">
            <a:off x="1722967" y="4397436"/>
            <a:ext cx="2806700" cy="2105025"/>
          </a:xfrm>
          <a:prstGeom prst="rect">
            <a:avLst/>
          </a:prstGeom>
        </p:spPr>
      </p:pic>
      <p:sp>
        <p:nvSpPr>
          <p:cNvPr id="3" name="Titel 2">
            <a:extLst>
              <a:ext uri="{FF2B5EF4-FFF2-40B4-BE49-F238E27FC236}">
                <a16:creationId xmlns:a16="http://schemas.microsoft.com/office/drawing/2014/main" id="{E41BD38A-6C66-EA59-51CD-1EFB9DD46222}"/>
              </a:ext>
            </a:extLst>
          </p:cNvPr>
          <p:cNvSpPr>
            <a:spLocks noGrp="1"/>
          </p:cNvSpPr>
          <p:nvPr>
            <p:ph type="title"/>
          </p:nvPr>
        </p:nvSpPr>
        <p:spPr/>
        <p:txBody>
          <a:bodyPr/>
          <a:lstStyle/>
          <a:p>
            <a:r>
              <a:rPr lang="da-DK" dirty="0">
                <a:solidFill>
                  <a:schemeClr val="tx1"/>
                </a:solidFill>
              </a:rPr>
              <a:t>Hvem er jeg?</a:t>
            </a:r>
          </a:p>
        </p:txBody>
      </p:sp>
      <p:sp>
        <p:nvSpPr>
          <p:cNvPr id="4" name="Tekstfelt 3">
            <a:extLst>
              <a:ext uri="{FF2B5EF4-FFF2-40B4-BE49-F238E27FC236}">
                <a16:creationId xmlns:a16="http://schemas.microsoft.com/office/drawing/2014/main" id="{C881BFB4-84AF-504C-C235-3E5792F85CD2}"/>
              </a:ext>
            </a:extLst>
          </p:cNvPr>
          <p:cNvSpPr txBox="1"/>
          <p:nvPr/>
        </p:nvSpPr>
        <p:spPr>
          <a:xfrm>
            <a:off x="552450" y="1762125"/>
            <a:ext cx="7820025" cy="29546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a-DK" sz="2800" dirty="0"/>
              <a:t>Simon Juel Pontoppidan</a:t>
            </a:r>
          </a:p>
          <a:p>
            <a:pPr marL="285750" indent="-285750">
              <a:lnSpc>
                <a:spcPct val="150000"/>
              </a:lnSpc>
              <a:buFont typeface="Arial" panose="020B0604020202020204" pitchFamily="34" charset="0"/>
              <a:buChar char="•"/>
            </a:pPr>
            <a:r>
              <a:rPr lang="da-DK" sz="2800" dirty="0"/>
              <a:t>Teamleder for Fjernvarmeprojektafdelingen </a:t>
            </a:r>
          </a:p>
          <a:p>
            <a:pPr marL="285750" indent="-285750">
              <a:lnSpc>
                <a:spcPct val="150000"/>
              </a:lnSpc>
              <a:buFont typeface="Arial" panose="020B0604020202020204" pitchFamily="34" charset="0"/>
              <a:buChar char="•"/>
            </a:pPr>
            <a:r>
              <a:rPr lang="da-DK" sz="2800" dirty="0"/>
              <a:t>Uddannet energiplanlægger </a:t>
            </a:r>
          </a:p>
          <a:p>
            <a:pPr marL="285750" indent="-285750">
              <a:lnSpc>
                <a:spcPct val="150000"/>
              </a:lnSpc>
              <a:buFont typeface="Arial" panose="020B0604020202020204" pitchFamily="34" charset="0"/>
              <a:buChar char="•"/>
            </a:pPr>
            <a:r>
              <a:rPr lang="da-DK" sz="2800" dirty="0"/>
              <a:t>Har arbejdet med fjernvarme de sidste 8 år </a:t>
            </a:r>
          </a:p>
          <a:p>
            <a:endParaRPr lang="da-DK" dirty="0"/>
          </a:p>
        </p:txBody>
      </p:sp>
      <p:pic>
        <p:nvPicPr>
          <p:cNvPr id="7" name="Picture 4" descr="Billedresultat for fjernvarme logo">
            <a:hlinkClick r:id="rId3"/>
            <a:extLst>
              <a:ext uri="{FF2B5EF4-FFF2-40B4-BE49-F238E27FC236}">
                <a16:creationId xmlns:a16="http://schemas.microsoft.com/office/drawing/2014/main" id="{418FAE29-97AF-2518-B266-157BF78C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431" y="4780774"/>
            <a:ext cx="1784467" cy="133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912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A34B413-FC8D-4A95-90FB-9E53406D9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0872" y="209356"/>
            <a:ext cx="1187831" cy="677535"/>
          </a:xfrm>
          <a:prstGeom prst="rect">
            <a:avLst/>
          </a:prstGeom>
          <a:noFill/>
        </p:spPr>
      </p:pic>
      <p:sp>
        <p:nvSpPr>
          <p:cNvPr id="2" name="Ellipse 1">
            <a:extLst>
              <a:ext uri="{FF2B5EF4-FFF2-40B4-BE49-F238E27FC236}">
                <a16:creationId xmlns:a16="http://schemas.microsoft.com/office/drawing/2014/main" id="{4B1B10F6-AC66-2D8E-435B-DD39B0DABEF3}"/>
              </a:ext>
            </a:extLst>
          </p:cNvPr>
          <p:cNvSpPr/>
          <p:nvPr/>
        </p:nvSpPr>
        <p:spPr>
          <a:xfrm>
            <a:off x="5838283" y="6467396"/>
            <a:ext cx="110613" cy="103112"/>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E1BB20E0-9ABE-720F-714D-78D8FC0ACC24}"/>
              </a:ext>
            </a:extLst>
          </p:cNvPr>
          <p:cNvSpPr txBox="1">
            <a:spLocks/>
          </p:cNvSpPr>
          <p:nvPr/>
        </p:nvSpPr>
        <p:spPr>
          <a:xfrm>
            <a:off x="5979143" y="6399522"/>
            <a:ext cx="2778159" cy="238861"/>
          </a:xfrm>
          <a:prstGeom prst="rect">
            <a:avLst/>
          </a:prstGeom>
        </p:spPr>
        <p:txBody>
          <a:bodyPr vert="horz" lIns="91440" tIns="45720" rIns="91440" bIns="45720" rtlCol="0" anchor="ctr">
            <a:normAutofit fontScale="82500" lnSpcReduction="10000"/>
          </a:bodyPr>
          <a:lstStyle>
            <a:lvl1pPr algn="l" defTabSz="457200" rtl="0" eaLnBrk="1" latinLnBrk="0" hangingPunct="1">
              <a:spcBef>
                <a:spcPct val="0"/>
              </a:spcBef>
              <a:buNone/>
              <a:defRPr sz="3200" kern="1200">
                <a:solidFill>
                  <a:schemeClr val="tx1">
                    <a:lumMod val="75000"/>
                    <a:lumOff val="25000"/>
                  </a:schemeClr>
                </a:solidFill>
                <a:latin typeface="Verdana"/>
                <a:ea typeface="+mj-ea"/>
                <a:cs typeface="Verdana"/>
              </a:defRPr>
            </a:lvl1pPr>
          </a:lstStyle>
          <a:p>
            <a:r>
              <a:rPr lang="da-DK" sz="1200" b="1" dirty="0">
                <a:solidFill>
                  <a:srgbClr val="002060"/>
                </a:solidFill>
              </a:rPr>
              <a:t>Varmecentraler og pumpestationer</a:t>
            </a:r>
            <a:endParaRPr lang="da-DK" sz="1200" b="1" dirty="0">
              <a:solidFill>
                <a:schemeClr val="tx1"/>
              </a:solidFill>
            </a:endParaRPr>
          </a:p>
        </p:txBody>
      </p:sp>
      <p:pic>
        <p:nvPicPr>
          <p:cNvPr id="7" name="Billede 6">
            <a:extLst>
              <a:ext uri="{FF2B5EF4-FFF2-40B4-BE49-F238E27FC236}">
                <a16:creationId xmlns:a16="http://schemas.microsoft.com/office/drawing/2014/main" id="{D128623C-0C73-A07B-E7DC-24311499B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313" y="77387"/>
            <a:ext cx="1493569" cy="851928"/>
          </a:xfrm>
          <a:prstGeom prst="rect">
            <a:avLst/>
          </a:prstGeom>
        </p:spPr>
      </p:pic>
      <p:pic>
        <p:nvPicPr>
          <p:cNvPr id="10" name="Pladsholder til billede 5" descr="kommuner.jpg">
            <a:extLst>
              <a:ext uri="{FF2B5EF4-FFF2-40B4-BE49-F238E27FC236}">
                <a16:creationId xmlns:a16="http://schemas.microsoft.com/office/drawing/2014/main" id="{878AC8F8-AA81-9A5B-257B-1229C8600341}"/>
              </a:ext>
            </a:extLst>
          </p:cNvPr>
          <p:cNvPicPr>
            <a:picLocks noChangeAspect="1"/>
          </p:cNvPicPr>
          <p:nvPr/>
        </p:nvPicPr>
        <p:blipFill>
          <a:blip r:embed="rId4">
            <a:extLst>
              <a:ext uri="{28A0092B-C50C-407E-A947-70E740481C1C}">
                <a14:useLocalDpi xmlns:a14="http://schemas.microsoft.com/office/drawing/2010/main" val="0"/>
              </a:ext>
            </a:extLst>
          </a:blip>
          <a:srcRect l="3240" r="3240"/>
          <a:stretch>
            <a:fillRect/>
          </a:stretch>
        </p:blipFill>
        <p:spPr>
          <a:xfrm>
            <a:off x="0" y="0"/>
            <a:ext cx="9144000" cy="6858000"/>
          </a:xfrm>
          <a:prstGeom prst="rect">
            <a:avLst/>
          </a:prstGeom>
        </p:spPr>
      </p:pic>
      <p:sp>
        <p:nvSpPr>
          <p:cNvPr id="4" name="Titel 2"/>
          <p:cNvSpPr>
            <a:spLocks noGrp="1"/>
          </p:cNvSpPr>
          <p:nvPr>
            <p:ph type="title"/>
          </p:nvPr>
        </p:nvSpPr>
        <p:spPr>
          <a:xfrm>
            <a:off x="300973" y="5904225"/>
            <a:ext cx="4409745" cy="455338"/>
          </a:xfrm>
          <a:solidFill>
            <a:schemeClr val="bg1"/>
          </a:solidFill>
          <a:ln w="19050">
            <a:solidFill>
              <a:srgbClr val="002060"/>
            </a:solidFill>
          </a:ln>
        </p:spPr>
        <p:txBody>
          <a:bodyPr>
            <a:noAutofit/>
          </a:bodyPr>
          <a:lstStyle/>
          <a:p>
            <a:pPr algn="ctr"/>
            <a:r>
              <a:rPr 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NORFORS VARMEOPLAND </a:t>
            </a:r>
          </a:p>
        </p:txBody>
      </p:sp>
    </p:spTree>
    <p:extLst>
      <p:ext uri="{BB962C8B-B14F-4D97-AF65-F5344CB8AC3E}">
        <p14:creationId xmlns:p14="http://schemas.microsoft.com/office/powerpoint/2010/main" val="3974206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A34B413-FC8D-4A95-90FB-9E53406D9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0872" y="209356"/>
            <a:ext cx="1187831" cy="677535"/>
          </a:xfrm>
          <a:prstGeom prst="rect">
            <a:avLst/>
          </a:prstGeom>
          <a:noFill/>
        </p:spPr>
      </p:pic>
      <p:sp>
        <p:nvSpPr>
          <p:cNvPr id="2" name="Ellipse 1">
            <a:extLst>
              <a:ext uri="{FF2B5EF4-FFF2-40B4-BE49-F238E27FC236}">
                <a16:creationId xmlns:a16="http://schemas.microsoft.com/office/drawing/2014/main" id="{4B1B10F6-AC66-2D8E-435B-DD39B0DABEF3}"/>
              </a:ext>
            </a:extLst>
          </p:cNvPr>
          <p:cNvSpPr/>
          <p:nvPr/>
        </p:nvSpPr>
        <p:spPr>
          <a:xfrm>
            <a:off x="5838283" y="6467396"/>
            <a:ext cx="110613" cy="103112"/>
          </a:xfrm>
          <a:prstGeom prst="ellips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E1BB20E0-9ABE-720F-714D-78D8FC0ACC24}"/>
              </a:ext>
            </a:extLst>
          </p:cNvPr>
          <p:cNvSpPr txBox="1">
            <a:spLocks/>
          </p:cNvSpPr>
          <p:nvPr/>
        </p:nvSpPr>
        <p:spPr>
          <a:xfrm>
            <a:off x="5979143" y="6399522"/>
            <a:ext cx="2778159" cy="238861"/>
          </a:xfrm>
          <a:prstGeom prst="rect">
            <a:avLst/>
          </a:prstGeom>
        </p:spPr>
        <p:txBody>
          <a:bodyPr vert="horz" lIns="91440" tIns="45720" rIns="91440" bIns="45720" rtlCol="0" anchor="ctr">
            <a:normAutofit fontScale="82500" lnSpcReduction="10000"/>
          </a:bodyPr>
          <a:lstStyle>
            <a:lvl1pPr algn="l" defTabSz="457200" rtl="0" eaLnBrk="1" latinLnBrk="0" hangingPunct="1">
              <a:spcBef>
                <a:spcPct val="0"/>
              </a:spcBef>
              <a:buNone/>
              <a:defRPr sz="3200" kern="1200">
                <a:solidFill>
                  <a:schemeClr val="tx1">
                    <a:lumMod val="75000"/>
                    <a:lumOff val="25000"/>
                  </a:schemeClr>
                </a:solidFill>
                <a:latin typeface="Verdana"/>
                <a:ea typeface="+mj-ea"/>
                <a:cs typeface="Verdana"/>
              </a:defRPr>
            </a:lvl1pPr>
          </a:lstStyle>
          <a:p>
            <a:r>
              <a:rPr lang="da-DK" sz="1200" b="1" dirty="0">
                <a:solidFill>
                  <a:srgbClr val="002060"/>
                </a:solidFill>
              </a:rPr>
              <a:t>Varmecentraler og pumpestationer</a:t>
            </a:r>
            <a:endParaRPr lang="da-DK" sz="1200" b="1" dirty="0">
              <a:solidFill>
                <a:schemeClr val="tx1"/>
              </a:solidFill>
            </a:endParaRPr>
          </a:p>
        </p:txBody>
      </p:sp>
      <p:pic>
        <p:nvPicPr>
          <p:cNvPr id="7" name="Billede 6">
            <a:extLst>
              <a:ext uri="{FF2B5EF4-FFF2-40B4-BE49-F238E27FC236}">
                <a16:creationId xmlns:a16="http://schemas.microsoft.com/office/drawing/2014/main" id="{D128623C-0C73-A07B-E7DC-24311499B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7313" y="77387"/>
            <a:ext cx="1493569" cy="851928"/>
          </a:xfrm>
          <a:prstGeom prst="rect">
            <a:avLst/>
          </a:prstGeom>
        </p:spPr>
      </p:pic>
      <p:pic>
        <p:nvPicPr>
          <p:cNvPr id="10" name="Pladsholder til billede 5" descr="kommuner.jpg">
            <a:extLst>
              <a:ext uri="{FF2B5EF4-FFF2-40B4-BE49-F238E27FC236}">
                <a16:creationId xmlns:a16="http://schemas.microsoft.com/office/drawing/2014/main" id="{878AC8F8-AA81-9A5B-257B-1229C8600341}"/>
              </a:ext>
            </a:extLst>
          </p:cNvPr>
          <p:cNvPicPr>
            <a:picLocks noChangeAspect="1"/>
          </p:cNvPicPr>
          <p:nvPr/>
        </p:nvPicPr>
        <p:blipFill>
          <a:blip r:embed="rId4">
            <a:extLst>
              <a:ext uri="{28A0092B-C50C-407E-A947-70E740481C1C}">
                <a14:useLocalDpi xmlns:a14="http://schemas.microsoft.com/office/drawing/2010/main" val="0"/>
              </a:ext>
            </a:extLst>
          </a:blip>
          <a:srcRect l="3240" r="3240"/>
          <a:stretch>
            <a:fillRect/>
          </a:stretch>
        </p:blipFill>
        <p:spPr>
          <a:xfrm>
            <a:off x="0" y="0"/>
            <a:ext cx="9144000" cy="6858000"/>
          </a:xfrm>
          <a:prstGeom prst="rect">
            <a:avLst/>
          </a:prstGeom>
        </p:spPr>
      </p:pic>
      <p:sp>
        <p:nvSpPr>
          <p:cNvPr id="4" name="Titel 2"/>
          <p:cNvSpPr>
            <a:spLocks noGrp="1"/>
          </p:cNvSpPr>
          <p:nvPr>
            <p:ph type="title"/>
          </p:nvPr>
        </p:nvSpPr>
        <p:spPr>
          <a:xfrm>
            <a:off x="300973" y="5904225"/>
            <a:ext cx="4409745" cy="455338"/>
          </a:xfrm>
          <a:solidFill>
            <a:schemeClr val="bg1"/>
          </a:solidFill>
          <a:ln w="19050">
            <a:solidFill>
              <a:srgbClr val="002060"/>
            </a:solidFill>
          </a:ln>
        </p:spPr>
        <p:txBody>
          <a:bodyPr>
            <a:noAutofit/>
          </a:bodyPr>
          <a:lstStyle/>
          <a:p>
            <a:pPr algn="ctr"/>
            <a:r>
              <a:rPr 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NORFORS VARMEOPLAND </a:t>
            </a:r>
          </a:p>
        </p:txBody>
      </p:sp>
      <p:sp>
        <p:nvSpPr>
          <p:cNvPr id="11" name="Rutediagram: Forbindelse 10">
            <a:extLst>
              <a:ext uri="{FF2B5EF4-FFF2-40B4-BE49-F238E27FC236}">
                <a16:creationId xmlns:a16="http://schemas.microsoft.com/office/drawing/2014/main" id="{025E50E3-ADF1-5440-FA69-994F4D21916A}"/>
              </a:ext>
            </a:extLst>
          </p:cNvPr>
          <p:cNvSpPr/>
          <p:nvPr/>
        </p:nvSpPr>
        <p:spPr>
          <a:xfrm>
            <a:off x="3726427" y="4169000"/>
            <a:ext cx="886268" cy="884782"/>
          </a:xfrm>
          <a:prstGeom prst="flowChartConnector">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a-DK" dirty="0"/>
          </a:p>
        </p:txBody>
      </p:sp>
    </p:spTree>
    <p:extLst>
      <p:ext uri="{BB962C8B-B14F-4D97-AF65-F5344CB8AC3E}">
        <p14:creationId xmlns:p14="http://schemas.microsoft.com/office/powerpoint/2010/main" val="530195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7B18A9B6-4BE5-05CC-403D-19EEDC6C3FFC}"/>
              </a:ext>
            </a:extLst>
          </p:cNvPr>
          <p:cNvPicPr>
            <a:picLocks noChangeAspect="1"/>
          </p:cNvPicPr>
          <p:nvPr/>
        </p:nvPicPr>
        <p:blipFill rotWithShape="1">
          <a:blip r:embed="rId2"/>
          <a:srcRect l="26935" t="6564" r="47177" b="36274"/>
          <a:stretch/>
        </p:blipFill>
        <p:spPr>
          <a:xfrm>
            <a:off x="2588342" y="127415"/>
            <a:ext cx="5226186" cy="6623779"/>
          </a:xfrm>
          <a:prstGeom prst="rect">
            <a:avLst/>
          </a:prstGeom>
        </p:spPr>
      </p:pic>
      <p:cxnSp>
        <p:nvCxnSpPr>
          <p:cNvPr id="6" name="Lige forbindelse 5">
            <a:extLst>
              <a:ext uri="{FF2B5EF4-FFF2-40B4-BE49-F238E27FC236}">
                <a16:creationId xmlns:a16="http://schemas.microsoft.com/office/drawing/2014/main" id="{22B43752-A38F-6E0D-A37C-7D2D9A227951}"/>
              </a:ext>
            </a:extLst>
          </p:cNvPr>
          <p:cNvCxnSpPr>
            <a:cxnSpLocks/>
          </p:cNvCxnSpPr>
          <p:nvPr/>
        </p:nvCxnSpPr>
        <p:spPr>
          <a:xfrm>
            <a:off x="2625216" y="6740253"/>
            <a:ext cx="5189312" cy="10941"/>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5" name="Lige forbindelse 14">
            <a:extLst>
              <a:ext uri="{FF2B5EF4-FFF2-40B4-BE49-F238E27FC236}">
                <a16:creationId xmlns:a16="http://schemas.microsoft.com/office/drawing/2014/main" id="{A789E32B-9D94-3C18-2277-3CE438FA6A5B}"/>
              </a:ext>
            </a:extLst>
          </p:cNvPr>
          <p:cNvCxnSpPr>
            <a:cxnSpLocks/>
          </p:cNvCxnSpPr>
          <p:nvPr/>
        </p:nvCxnSpPr>
        <p:spPr>
          <a:xfrm flipV="1">
            <a:off x="2625216" y="116474"/>
            <a:ext cx="0" cy="6623779"/>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8" name="Lige forbindelse 17">
            <a:extLst>
              <a:ext uri="{FF2B5EF4-FFF2-40B4-BE49-F238E27FC236}">
                <a16:creationId xmlns:a16="http://schemas.microsoft.com/office/drawing/2014/main" id="{8C93054C-0C5A-1A3F-70EE-F31B94215F41}"/>
              </a:ext>
            </a:extLst>
          </p:cNvPr>
          <p:cNvCxnSpPr>
            <a:cxnSpLocks/>
          </p:cNvCxnSpPr>
          <p:nvPr/>
        </p:nvCxnSpPr>
        <p:spPr>
          <a:xfrm flipV="1">
            <a:off x="7804699" y="122581"/>
            <a:ext cx="0" cy="6612838"/>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9" name="Lige forbindelse 18">
            <a:extLst>
              <a:ext uri="{FF2B5EF4-FFF2-40B4-BE49-F238E27FC236}">
                <a16:creationId xmlns:a16="http://schemas.microsoft.com/office/drawing/2014/main" id="{AC7F0EEC-11FD-7FD1-E333-DE6288BB9669}"/>
              </a:ext>
            </a:extLst>
          </p:cNvPr>
          <p:cNvCxnSpPr>
            <a:cxnSpLocks/>
          </p:cNvCxnSpPr>
          <p:nvPr/>
        </p:nvCxnSpPr>
        <p:spPr>
          <a:xfrm>
            <a:off x="2625216" y="116474"/>
            <a:ext cx="5189312" cy="10941"/>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sp>
        <p:nvSpPr>
          <p:cNvPr id="7" name="Tekstboks 15">
            <a:extLst>
              <a:ext uri="{FF2B5EF4-FFF2-40B4-BE49-F238E27FC236}">
                <a16:creationId xmlns:a16="http://schemas.microsoft.com/office/drawing/2014/main" id="{C41A8FCB-00A2-475C-9689-F5468AD88F8F}"/>
              </a:ext>
            </a:extLst>
          </p:cNvPr>
          <p:cNvSpPr txBox="1"/>
          <p:nvPr/>
        </p:nvSpPr>
        <p:spPr>
          <a:xfrm>
            <a:off x="304804" y="5654412"/>
            <a:ext cx="3854242" cy="769441"/>
          </a:xfrm>
          <a:prstGeom prst="rect">
            <a:avLst/>
          </a:prstGeom>
          <a:solidFill>
            <a:schemeClr val="bg1"/>
          </a:solidFill>
          <a:ln w="31750">
            <a:solidFill>
              <a:srgbClr val="002060"/>
            </a:solidFill>
          </a:ln>
        </p:spPr>
        <p:txBody>
          <a:bodyPr wrap="square" rtlCol="0">
            <a:spAutoFit/>
          </a:bodyPr>
          <a:lstStyle/>
          <a:p>
            <a:pPr algn="ctr"/>
            <a:r>
              <a:rPr 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FJERNVARMEOMRÅDER OG TAKSTBLADE</a:t>
            </a:r>
          </a:p>
        </p:txBody>
      </p:sp>
    </p:spTree>
    <p:extLst>
      <p:ext uri="{BB962C8B-B14F-4D97-AF65-F5344CB8AC3E}">
        <p14:creationId xmlns:p14="http://schemas.microsoft.com/office/powerpoint/2010/main" val="805771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FB48F04B-BEA4-4E78-B9A3-FA2280A992C9}"/>
              </a:ext>
            </a:extLst>
          </p:cNvPr>
          <p:cNvPicPr>
            <a:picLocks noChangeAspect="1"/>
          </p:cNvPicPr>
          <p:nvPr/>
        </p:nvPicPr>
        <p:blipFill>
          <a:blip r:embed="rId2"/>
          <a:stretch>
            <a:fillRect/>
          </a:stretch>
        </p:blipFill>
        <p:spPr>
          <a:xfrm>
            <a:off x="3594800" y="-6992"/>
            <a:ext cx="5549200" cy="6864992"/>
          </a:xfrm>
          <a:prstGeom prst="rect">
            <a:avLst/>
          </a:prstGeom>
        </p:spPr>
      </p:pic>
      <p:sp>
        <p:nvSpPr>
          <p:cNvPr id="3" name="Rektangel 2">
            <a:extLst>
              <a:ext uri="{FF2B5EF4-FFF2-40B4-BE49-F238E27FC236}">
                <a16:creationId xmlns:a16="http://schemas.microsoft.com/office/drawing/2014/main" id="{22159A8A-34C1-4EC2-9B5C-151F9CA76B18}"/>
              </a:ext>
            </a:extLst>
          </p:cNvPr>
          <p:cNvSpPr/>
          <p:nvPr/>
        </p:nvSpPr>
        <p:spPr>
          <a:xfrm rot="10800000">
            <a:off x="3600620" y="0"/>
            <a:ext cx="977370" cy="6858000"/>
          </a:xfrm>
          <a:prstGeom prst="rect">
            <a:avLst/>
          </a:prstGeom>
          <a:gradFill flip="none" rotWithShape="1">
            <a:gsLst>
              <a:gs pos="0">
                <a:schemeClr val="bg1"/>
              </a:gs>
              <a:gs pos="100000">
                <a:schemeClr val="bg1">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2" name="Titel 1">
            <a:extLst>
              <a:ext uri="{FF2B5EF4-FFF2-40B4-BE49-F238E27FC236}">
                <a16:creationId xmlns:a16="http://schemas.microsoft.com/office/drawing/2014/main" id="{86F63960-44FF-4464-8D99-BED9A7C3018C}"/>
              </a:ext>
            </a:extLst>
          </p:cNvPr>
          <p:cNvSpPr>
            <a:spLocks noGrp="1"/>
          </p:cNvSpPr>
          <p:nvPr>
            <p:ph type="title"/>
          </p:nvPr>
        </p:nvSpPr>
        <p:spPr>
          <a:xfrm>
            <a:off x="549385" y="619932"/>
            <a:ext cx="5014507" cy="433953"/>
          </a:xfrm>
          <a:solidFill>
            <a:schemeClr val="bg1"/>
          </a:solidFill>
          <a:ln w="12700">
            <a:solidFill>
              <a:schemeClr val="tx1"/>
            </a:solidFill>
          </a:ln>
        </p:spPr>
        <p:txBody>
          <a:bodyPr vert="horz" lIns="68580" tIns="34290" rIns="68580" bIns="34290" rtlCol="0" anchor="ctr">
            <a:normAutofit/>
          </a:bodyPr>
          <a:lstStyle/>
          <a:p>
            <a:r>
              <a:rPr lang="en-US" sz="2200" b="1" dirty="0">
                <a:solidFill>
                  <a:srgbClr val="002060"/>
                </a:solidFill>
              </a:rPr>
              <a:t>NUVÆRENDE VARMEOMRÅDER</a:t>
            </a:r>
          </a:p>
        </p:txBody>
      </p:sp>
      <p:sp>
        <p:nvSpPr>
          <p:cNvPr id="6" name="Tekstboks 4">
            <a:extLst>
              <a:ext uri="{FF2B5EF4-FFF2-40B4-BE49-F238E27FC236}">
                <a16:creationId xmlns:a16="http://schemas.microsoft.com/office/drawing/2014/main" id="{366CC54F-085F-46A8-B5DB-78B5D674B40B}"/>
              </a:ext>
            </a:extLst>
          </p:cNvPr>
          <p:cNvSpPr txBox="1"/>
          <p:nvPr/>
        </p:nvSpPr>
        <p:spPr>
          <a:xfrm>
            <a:off x="549385" y="3186946"/>
            <a:ext cx="1349896" cy="230832"/>
          </a:xfrm>
          <a:prstGeom prst="rect">
            <a:avLst/>
          </a:prstGeom>
          <a:noFill/>
        </p:spPr>
        <p:txBody>
          <a:bodyPr wrap="square" rtlCol="0">
            <a:spAutoFit/>
          </a:bodyPr>
          <a:lstStyle/>
          <a:p>
            <a:r>
              <a:rPr lang="en-US" altLang="da-DK" sz="900" b="1" i="1" dirty="0">
                <a:solidFill>
                  <a:srgbClr val="000000"/>
                </a:solidFill>
                <a:latin typeface="Verdana" panose="020B0604030504040204" pitchFamily="34" charset="0"/>
                <a:ea typeface="Verdana" panose="020B0604030504040204" pitchFamily="34" charset="0"/>
                <a:cs typeface="Verdana" panose="020B0604030504040204" pitchFamily="34" charset="0"/>
              </a:rPr>
              <a:t>September 2020</a:t>
            </a:r>
          </a:p>
        </p:txBody>
      </p:sp>
      <p:pic>
        <p:nvPicPr>
          <p:cNvPr id="8" name="Billede 7">
            <a:extLst>
              <a:ext uri="{FF2B5EF4-FFF2-40B4-BE49-F238E27FC236}">
                <a16:creationId xmlns:a16="http://schemas.microsoft.com/office/drawing/2014/main" id="{BE622C30-66EC-4CEA-BB62-A124D2AEC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76" y="5857192"/>
            <a:ext cx="1349896" cy="769977"/>
          </a:xfrm>
          <a:prstGeom prst="rect">
            <a:avLst/>
          </a:prstGeom>
        </p:spPr>
      </p:pic>
      <p:sp>
        <p:nvSpPr>
          <p:cNvPr id="9" name="Content Placeholder 20">
            <a:extLst>
              <a:ext uri="{FF2B5EF4-FFF2-40B4-BE49-F238E27FC236}">
                <a16:creationId xmlns:a16="http://schemas.microsoft.com/office/drawing/2014/main" id="{81F9B3CC-E6CD-525E-FAA3-992E81ED895E}"/>
              </a:ext>
            </a:extLst>
          </p:cNvPr>
          <p:cNvSpPr txBox="1">
            <a:spLocks/>
          </p:cNvSpPr>
          <p:nvPr/>
        </p:nvSpPr>
        <p:spPr>
          <a:xfrm>
            <a:off x="549385" y="1581574"/>
            <a:ext cx="2304318" cy="1527169"/>
          </a:xfrm>
          <a:prstGeom prst="rect">
            <a:avLst/>
          </a:prstGeom>
          <a:noFill/>
          <a:ln w="25400">
            <a:solidFill>
              <a:srgbClr val="002060"/>
            </a:solidFill>
          </a:ln>
        </p:spPr>
        <p:txBody>
          <a:bodyPr>
            <a:normAutofit fontScale="55000" lnSpcReduction="20000"/>
          </a:bodyPr>
          <a:lstStyle>
            <a:lvl1pPr marL="342900" indent="-342900" algn="l" defTabSz="457200" rtl="0" eaLnBrk="1" latinLnBrk="0" hangingPunct="1">
              <a:spcBef>
                <a:spcPct val="20000"/>
              </a:spcBef>
              <a:buClr>
                <a:srgbClr val="981F2F"/>
              </a:buClr>
              <a:buFont typeface="Arial"/>
              <a:buChar char="•"/>
              <a:defRPr sz="2400" kern="1200">
                <a:solidFill>
                  <a:schemeClr val="tx1"/>
                </a:solidFill>
                <a:latin typeface="Verdana"/>
                <a:ea typeface="+mn-ea"/>
                <a:cs typeface="Verdana"/>
              </a:defRPr>
            </a:lvl1pPr>
            <a:lvl2pPr marL="742950" indent="-285750" algn="l" defTabSz="457200" rtl="0" eaLnBrk="1" latinLnBrk="0" hangingPunct="1">
              <a:spcBef>
                <a:spcPct val="20000"/>
              </a:spcBef>
              <a:buClr>
                <a:srgbClr val="981F2F"/>
              </a:buClr>
              <a:buFont typeface="Arial"/>
              <a:buChar char="–"/>
              <a:defRPr sz="2400" kern="1200">
                <a:solidFill>
                  <a:schemeClr val="tx1"/>
                </a:solidFill>
                <a:latin typeface="Verdana"/>
                <a:ea typeface="+mn-ea"/>
                <a:cs typeface="Verdana"/>
              </a:defRPr>
            </a:lvl2pPr>
            <a:lvl3pPr marL="1143000" indent="-228600" algn="l" defTabSz="457200" rtl="0" eaLnBrk="1" latinLnBrk="0" hangingPunct="1">
              <a:spcBef>
                <a:spcPct val="20000"/>
              </a:spcBef>
              <a:buClr>
                <a:srgbClr val="981F2F"/>
              </a:buClr>
              <a:buFont typeface="Arial"/>
              <a:buChar char="•"/>
              <a:defRPr sz="2000" kern="1200">
                <a:solidFill>
                  <a:schemeClr val="tx1"/>
                </a:solidFill>
                <a:latin typeface="Verdana"/>
                <a:ea typeface="+mn-ea"/>
                <a:cs typeface="Verdana"/>
              </a:defRPr>
            </a:lvl3pPr>
            <a:lvl4pPr marL="1600200" indent="-228600" algn="l" defTabSz="457200" rtl="0" eaLnBrk="1" latinLnBrk="0" hangingPunct="1">
              <a:spcBef>
                <a:spcPct val="20000"/>
              </a:spcBef>
              <a:buClr>
                <a:srgbClr val="981F2F"/>
              </a:buClr>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Clr>
                <a:srgbClr val="981F2F"/>
              </a:buClr>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da-DK" sz="2800">
              <a:highlight>
                <a:srgbClr val="FF00FF"/>
              </a:highlight>
            </a:endParaRPr>
          </a:p>
          <a:p>
            <a:r>
              <a:rPr lang="da-DK" sz="2800" b="1" i="1">
                <a:highlight>
                  <a:srgbClr val="FF00FF"/>
                </a:highlight>
              </a:rPr>
              <a:t>LILLA</a:t>
            </a:r>
            <a:r>
              <a:rPr lang="da-DK" sz="2800" i="1">
                <a:solidFill>
                  <a:schemeClr val="accent4">
                    <a:lumMod val="75000"/>
                  </a:schemeClr>
                </a:solidFill>
              </a:rPr>
              <a:t> </a:t>
            </a:r>
            <a:r>
              <a:rPr lang="da-DK" sz="2800" i="1"/>
              <a:t>områder:</a:t>
            </a:r>
          </a:p>
          <a:p>
            <a:pPr marL="0" indent="0">
              <a:buFont typeface="Arial"/>
              <a:buNone/>
            </a:pPr>
            <a:r>
              <a:rPr lang="da-DK" sz="2800" i="1"/>
              <a:t>	</a:t>
            </a:r>
            <a:r>
              <a:rPr lang="da-DK" sz="2800" b="1" i="1"/>
              <a:t>FJERNVARME</a:t>
            </a:r>
          </a:p>
          <a:p>
            <a:pPr marL="0" indent="0">
              <a:buFont typeface="Arial"/>
              <a:buNone/>
            </a:pPr>
            <a:endParaRPr lang="da-DK" sz="2800" i="1"/>
          </a:p>
          <a:p>
            <a:r>
              <a:rPr lang="da-DK" sz="2800" b="1" i="1">
                <a:solidFill>
                  <a:srgbClr val="000000"/>
                </a:solidFill>
                <a:highlight>
                  <a:srgbClr val="FFFF00"/>
                </a:highlight>
              </a:rPr>
              <a:t>GULE</a:t>
            </a:r>
            <a:r>
              <a:rPr lang="da-DK" sz="2800" i="1"/>
              <a:t> områder:</a:t>
            </a:r>
          </a:p>
          <a:p>
            <a:pPr marL="0" indent="0">
              <a:buFont typeface="Arial"/>
              <a:buNone/>
            </a:pPr>
            <a:r>
              <a:rPr lang="da-DK" sz="2800" i="1"/>
              <a:t>	</a:t>
            </a:r>
            <a:r>
              <a:rPr lang="da-DK" sz="2800" b="1" i="1"/>
              <a:t>NATURGAS</a:t>
            </a:r>
          </a:p>
          <a:p>
            <a:endParaRPr lang="en-US" sz="1500" dirty="0"/>
          </a:p>
        </p:txBody>
      </p:sp>
    </p:spTree>
    <p:extLst>
      <p:ext uri="{BB962C8B-B14F-4D97-AF65-F5344CB8AC3E}">
        <p14:creationId xmlns:p14="http://schemas.microsoft.com/office/powerpoint/2010/main" val="946147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boks 15">
            <a:extLst>
              <a:ext uri="{FF2B5EF4-FFF2-40B4-BE49-F238E27FC236}">
                <a16:creationId xmlns:a16="http://schemas.microsoft.com/office/drawing/2014/main" id="{C41A8FCB-00A2-475C-9689-F5468AD88F8F}"/>
              </a:ext>
            </a:extLst>
          </p:cNvPr>
          <p:cNvSpPr txBox="1"/>
          <p:nvPr/>
        </p:nvSpPr>
        <p:spPr>
          <a:xfrm>
            <a:off x="602169" y="6189781"/>
            <a:ext cx="6740071" cy="369332"/>
          </a:xfrm>
          <a:prstGeom prst="rect">
            <a:avLst/>
          </a:prstGeom>
          <a:noFill/>
        </p:spPr>
        <p:txBody>
          <a:bodyPr wrap="square" rtlCol="0">
            <a:spAutoFit/>
          </a:bodyPr>
          <a:lstStyle/>
          <a:p>
            <a:pPr algn="ctr"/>
            <a:r>
              <a:rPr lang="da-DK" b="1" dirty="0">
                <a:solidFill>
                  <a:srgbClr val="002060"/>
                </a:solidFill>
                <a:latin typeface="Verdana" panose="020B0604030504040204" pitchFamily="34" charset="0"/>
                <a:ea typeface="Verdana" panose="020B0604030504040204" pitchFamily="34" charset="0"/>
                <a:cs typeface="Verdana" panose="020B0604030504040204" pitchFamily="34" charset="0"/>
              </a:rPr>
              <a:t>”Danmark skal være grønnere og sikrere”</a:t>
            </a:r>
          </a:p>
        </p:txBody>
      </p:sp>
      <p:sp>
        <p:nvSpPr>
          <p:cNvPr id="9" name="Tekstboks 15">
            <a:extLst>
              <a:ext uri="{FF2B5EF4-FFF2-40B4-BE49-F238E27FC236}">
                <a16:creationId xmlns:a16="http://schemas.microsoft.com/office/drawing/2014/main" id="{902E1F72-142F-37B5-539B-FB39C83FAF07}"/>
              </a:ext>
            </a:extLst>
          </p:cNvPr>
          <p:cNvSpPr txBox="1"/>
          <p:nvPr/>
        </p:nvSpPr>
        <p:spPr>
          <a:xfrm>
            <a:off x="908570" y="443664"/>
            <a:ext cx="4196029" cy="430887"/>
          </a:xfrm>
          <a:prstGeom prst="rect">
            <a:avLst/>
          </a:prstGeom>
          <a:noFill/>
        </p:spPr>
        <p:txBody>
          <a:bodyPr wrap="square" rtlCol="0">
            <a:spAutoFit/>
          </a:bodyPr>
          <a:lstStyle/>
          <a:p>
            <a:pPr algn="ctr"/>
            <a:r>
              <a:rPr 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REGERINGSUDSPIL </a:t>
            </a:r>
          </a:p>
        </p:txBody>
      </p:sp>
      <p:pic>
        <p:nvPicPr>
          <p:cNvPr id="4" name="Billede 3">
            <a:extLst>
              <a:ext uri="{FF2B5EF4-FFF2-40B4-BE49-F238E27FC236}">
                <a16:creationId xmlns:a16="http://schemas.microsoft.com/office/drawing/2014/main" id="{FEC3F3E5-6DDF-C507-BF94-96718BB04563}"/>
              </a:ext>
            </a:extLst>
          </p:cNvPr>
          <p:cNvPicPr>
            <a:picLocks noChangeAspect="1"/>
          </p:cNvPicPr>
          <p:nvPr/>
        </p:nvPicPr>
        <p:blipFill rotWithShape="1">
          <a:blip r:embed="rId2"/>
          <a:srcRect l="40726" t="14373" r="26371" b="12065"/>
          <a:stretch/>
        </p:blipFill>
        <p:spPr>
          <a:xfrm rot="331612">
            <a:off x="1119199" y="1266992"/>
            <a:ext cx="3242173" cy="4530348"/>
          </a:xfrm>
          <a:prstGeom prst="rect">
            <a:avLst/>
          </a:prstGeom>
          <a:ln>
            <a:solidFill>
              <a:schemeClr val="accent3">
                <a:lumMod val="50000"/>
              </a:schemeClr>
            </a:solidFill>
          </a:ln>
          <a:effectLst>
            <a:outerShdw blurRad="292100" dist="139700" dir="2700000" algn="tl" rotWithShape="0">
              <a:srgbClr val="333333">
                <a:alpha val="65000"/>
              </a:srgbClr>
            </a:outerShdw>
          </a:effectLst>
        </p:spPr>
      </p:pic>
      <p:sp>
        <p:nvSpPr>
          <p:cNvPr id="8" name="Tekstboks 15">
            <a:extLst>
              <a:ext uri="{FF2B5EF4-FFF2-40B4-BE49-F238E27FC236}">
                <a16:creationId xmlns:a16="http://schemas.microsoft.com/office/drawing/2014/main" id="{DA489994-80EC-DCE4-3067-AA1FE3F5DD50}"/>
              </a:ext>
            </a:extLst>
          </p:cNvPr>
          <p:cNvSpPr txBox="1"/>
          <p:nvPr/>
        </p:nvSpPr>
        <p:spPr>
          <a:xfrm>
            <a:off x="5174282" y="1235561"/>
            <a:ext cx="3515087" cy="1446550"/>
          </a:xfrm>
          <a:prstGeom prst="rect">
            <a:avLst/>
          </a:prstGeom>
          <a:noFill/>
        </p:spPr>
        <p:txBody>
          <a:bodyPr wrap="square" rtlCol="0">
            <a:spAutoFit/>
          </a:bodyPr>
          <a:lstStyle/>
          <a:p>
            <a:pPr marL="342900" indent="-342900">
              <a:buFont typeface="Arial" panose="020B0604020202020204" pitchFamily="34" charset="0"/>
              <a:buChar char="•"/>
            </a:pPr>
            <a:r>
              <a:rPr lang="da-DK" sz="2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Mere grøn varme</a:t>
            </a:r>
          </a:p>
          <a:p>
            <a:pPr marL="342900" indent="-342900">
              <a:buFont typeface="Arial" panose="020B0604020202020204" pitchFamily="34" charset="0"/>
              <a:buChar char="•"/>
            </a:pPr>
            <a:r>
              <a:rPr lang="da-DK" sz="2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Mere grøn gas</a:t>
            </a:r>
          </a:p>
          <a:p>
            <a:pPr marL="342900" indent="-342900">
              <a:buFont typeface="Arial" panose="020B0604020202020204" pitchFamily="34" charset="0"/>
              <a:buChar char="•"/>
            </a:pPr>
            <a:r>
              <a:rPr lang="da-DK" sz="2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Mere grøn strøm</a:t>
            </a:r>
          </a:p>
          <a:p>
            <a:pPr marL="342900" indent="-342900">
              <a:buFont typeface="Arial" panose="020B0604020202020204" pitchFamily="34" charset="0"/>
              <a:buChar char="•"/>
            </a:pPr>
            <a:r>
              <a:rPr lang="da-DK" sz="22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Grøn skattereform</a:t>
            </a:r>
          </a:p>
        </p:txBody>
      </p:sp>
      <p:sp>
        <p:nvSpPr>
          <p:cNvPr id="6" name="Tekstboks 15">
            <a:extLst>
              <a:ext uri="{FF2B5EF4-FFF2-40B4-BE49-F238E27FC236}">
                <a16:creationId xmlns:a16="http://schemas.microsoft.com/office/drawing/2014/main" id="{CE7E8BD9-D194-9362-14E3-F04B3752F0E0}"/>
              </a:ext>
            </a:extLst>
          </p:cNvPr>
          <p:cNvSpPr txBox="1"/>
          <p:nvPr/>
        </p:nvSpPr>
        <p:spPr>
          <a:xfrm>
            <a:off x="4940710" y="3135645"/>
            <a:ext cx="3748659" cy="1815882"/>
          </a:xfrm>
          <a:prstGeom prst="rect">
            <a:avLst/>
          </a:prstGeom>
          <a:noFill/>
          <a:ln w="57150">
            <a:solidFill>
              <a:srgbClr val="00B050"/>
            </a:solidFill>
          </a:ln>
        </p:spPr>
        <p:txBody>
          <a:bodyPr wrap="square" rtlCol="0">
            <a:spAutoFit/>
          </a:bodyPr>
          <a:lstStyle/>
          <a:p>
            <a:pPr algn="ctr"/>
            <a:r>
              <a:rPr lang="da-DK" sz="2200" b="1" u="sng"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GRØN VARME:</a:t>
            </a:r>
          </a:p>
          <a:p>
            <a:endParaRPr lang="da-DK" sz="10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endParaRPr>
          </a:p>
          <a:p>
            <a:pPr algn="ctr"/>
            <a:r>
              <a:rPr lang="da-DK" sz="2000" b="1" dirty="0">
                <a:solidFill>
                  <a:srgbClr val="00B050"/>
                </a:solidFill>
                <a:latin typeface="Verdana" panose="020B0604030504040204" pitchFamily="34" charset="0"/>
                <a:ea typeface="Verdana" panose="020B0604030504040204" pitchFamily="34" charset="0"/>
                <a:cs typeface="Verdana" panose="020B0604030504040204" pitchFamily="34" charset="0"/>
              </a:rPr>
              <a:t>30-50 % af de 400.000 husholdninger med naturgas skal over på fjernvarme inden 2028</a:t>
            </a:r>
          </a:p>
        </p:txBody>
      </p:sp>
    </p:spTree>
    <p:extLst>
      <p:ext uri="{BB962C8B-B14F-4D97-AF65-F5344CB8AC3E}">
        <p14:creationId xmlns:p14="http://schemas.microsoft.com/office/powerpoint/2010/main" val="261217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boks 15">
            <a:extLst>
              <a:ext uri="{FF2B5EF4-FFF2-40B4-BE49-F238E27FC236}">
                <a16:creationId xmlns:a16="http://schemas.microsoft.com/office/drawing/2014/main" id="{C41A8FCB-00A2-475C-9689-F5468AD88F8F}"/>
              </a:ext>
            </a:extLst>
          </p:cNvPr>
          <p:cNvSpPr txBox="1"/>
          <p:nvPr/>
        </p:nvSpPr>
        <p:spPr>
          <a:xfrm>
            <a:off x="1158154" y="498855"/>
            <a:ext cx="5721451" cy="430887"/>
          </a:xfrm>
          <a:prstGeom prst="rect">
            <a:avLst/>
          </a:prstGeom>
          <a:solidFill>
            <a:schemeClr val="bg1"/>
          </a:solidFill>
          <a:ln w="31750">
            <a:noFill/>
          </a:ln>
        </p:spPr>
        <p:txBody>
          <a:bodyPr wrap="square" rtlCol="0">
            <a:spAutoFit/>
          </a:bodyPr>
          <a:lstStyle/>
          <a:p>
            <a:pPr algn="ctr"/>
            <a:r>
              <a:rPr lang="da-DK" sz="2200" b="1" dirty="0">
                <a:solidFill>
                  <a:srgbClr val="002060"/>
                </a:solidFill>
                <a:latin typeface="Verdana" panose="020B0604030504040204" pitchFamily="34" charset="0"/>
                <a:ea typeface="Verdana" panose="020B0604030504040204" pitchFamily="34" charset="0"/>
                <a:cs typeface="Verdana" panose="020B0604030504040204" pitchFamily="34" charset="0"/>
              </a:rPr>
              <a:t>FÆLLESKOMMUNAL GRØN VARME</a:t>
            </a:r>
          </a:p>
        </p:txBody>
      </p:sp>
      <p:pic>
        <p:nvPicPr>
          <p:cNvPr id="5" name="Picture 4" descr="Billedresultat for byråd allarød">
            <a:hlinkClick r:id="rId2"/>
            <a:extLst>
              <a:ext uri="{FF2B5EF4-FFF2-40B4-BE49-F238E27FC236}">
                <a16:creationId xmlns:a16="http://schemas.microsoft.com/office/drawing/2014/main" id="{D1F47DD2-1CBF-04CC-D944-226D92BC2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179" y="1153642"/>
            <a:ext cx="1132094" cy="9434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Billedresultat for fredensborg logo">
            <a:hlinkClick r:id="rId4"/>
            <a:extLst>
              <a:ext uri="{FF2B5EF4-FFF2-40B4-BE49-F238E27FC236}">
                <a16:creationId xmlns:a16="http://schemas.microsoft.com/office/drawing/2014/main" id="{4BD0A689-B28E-9EC7-A0A3-E93A920CC7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7074" y="2283018"/>
            <a:ext cx="808304" cy="957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Billedresultat for helsingør kommunelogo">
            <a:hlinkClick r:id="rId6"/>
            <a:extLst>
              <a:ext uri="{FF2B5EF4-FFF2-40B4-BE49-F238E27FC236}">
                <a16:creationId xmlns:a16="http://schemas.microsoft.com/office/drawing/2014/main" id="{071DBB24-B1AD-1E90-D360-FF46E7D436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3912" y="3412394"/>
            <a:ext cx="825362" cy="9472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Billedresultat for hørsholm logo">
            <a:hlinkClick r:id="rId8"/>
            <a:extLst>
              <a:ext uri="{FF2B5EF4-FFF2-40B4-BE49-F238E27FC236}">
                <a16:creationId xmlns:a16="http://schemas.microsoft.com/office/drawing/2014/main" id="{A88570FD-9093-24F5-A556-4AA668B035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0750" y="4531165"/>
            <a:ext cx="811686" cy="9242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Billedresultat for rudersdal kommune logo">
            <a:hlinkClick r:id="rId10"/>
            <a:extLst>
              <a:ext uri="{FF2B5EF4-FFF2-40B4-BE49-F238E27FC236}">
                <a16:creationId xmlns:a16="http://schemas.microsoft.com/office/drawing/2014/main" id="{4C8FD1B8-3E4D-7A4A-332D-D9EF2A2859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40751" y="5625041"/>
            <a:ext cx="794628" cy="926472"/>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9">
            <a:extLst>
              <a:ext uri="{FF2B5EF4-FFF2-40B4-BE49-F238E27FC236}">
                <a16:creationId xmlns:a16="http://schemas.microsoft.com/office/drawing/2014/main" id="{24CE5ECF-5164-8645-1B1B-2AEE60778C38}"/>
              </a:ext>
            </a:extLst>
          </p:cNvPr>
          <p:cNvPicPr>
            <a:picLocks noChangeAspect="1"/>
          </p:cNvPicPr>
          <p:nvPr/>
        </p:nvPicPr>
        <p:blipFill rotWithShape="1">
          <a:blip r:embed="rId12">
            <a:extLst>
              <a:ext uri="{28A0092B-C50C-407E-A947-70E740481C1C}">
                <a14:useLocalDpi xmlns:a14="http://schemas.microsoft.com/office/drawing/2010/main" val="0"/>
              </a:ext>
            </a:extLst>
          </a:blip>
          <a:srcRect l="41198" t="13417" r="26146" b="11750"/>
          <a:stretch/>
        </p:blipFill>
        <p:spPr bwMode="auto">
          <a:xfrm rot="276333">
            <a:off x="2143607" y="1122009"/>
            <a:ext cx="3769884" cy="5400602"/>
          </a:xfrm>
          <a:prstGeom prst="rect">
            <a:avLst/>
          </a:prstGeom>
          <a:ln w="12700">
            <a:solidFill>
              <a:schemeClr val="accent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537979"/>
      </p:ext>
    </p:extLst>
  </p:cSld>
  <p:clrMapOvr>
    <a:masterClrMapping/>
  </p:clrMapOvr>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13426</TotalTime>
  <Words>539</Words>
  <Application>Microsoft Office PowerPoint</Application>
  <PresentationFormat>Skærmshow (4:3)</PresentationFormat>
  <Paragraphs>103</Paragraphs>
  <Slides>22</Slides>
  <Notes>5</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22</vt:i4>
      </vt:variant>
    </vt:vector>
  </HeadingPairs>
  <TitlesOfParts>
    <vt:vector size="26" baseType="lpstr">
      <vt:lpstr>Arial</vt:lpstr>
      <vt:lpstr>Calibri</vt:lpstr>
      <vt:lpstr>Verdana</vt:lpstr>
      <vt:lpstr>Kontortema</vt:lpstr>
      <vt:lpstr>PowerPoint-præsentation</vt:lpstr>
      <vt:lpstr>PowerPoint-præsentation</vt:lpstr>
      <vt:lpstr>Hvem er jeg?</vt:lpstr>
      <vt:lpstr>NORFORS VARMEOPLAND </vt:lpstr>
      <vt:lpstr>NORFORS VARMEOPLAND </vt:lpstr>
      <vt:lpstr>PowerPoint-præsentation</vt:lpstr>
      <vt:lpstr>NUVÆRENDE VARMEOMRÅDER</vt:lpstr>
      <vt:lpstr>PowerPoint-præsentation</vt:lpstr>
      <vt:lpstr>PowerPoint-præsentation</vt:lpstr>
      <vt:lpstr>PowerPoint-præsentation</vt:lpstr>
      <vt:lpstr>PowerPoint-præsentation</vt:lpstr>
      <vt:lpstr>PowerPoint-præsentation</vt:lpstr>
      <vt:lpstr>Data fra planen</vt:lpstr>
      <vt:lpstr>Data fra planen - forsat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Vi arbejder på sagen</vt:lpstr>
    </vt:vector>
  </TitlesOfParts>
  <Company>Pajor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Kim Pajor</dc:creator>
  <cp:lastModifiedBy>Simon Juel Pontoppidan</cp:lastModifiedBy>
  <cp:revision>611</cp:revision>
  <cp:lastPrinted>2022-09-20T06:32:10Z</cp:lastPrinted>
  <dcterms:created xsi:type="dcterms:W3CDTF">2015-09-15T16:24:00Z</dcterms:created>
  <dcterms:modified xsi:type="dcterms:W3CDTF">2023-05-24T11:45:10Z</dcterms:modified>
</cp:coreProperties>
</file>